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59" r:id="rId6"/>
    <p:sldId id="260" r:id="rId7"/>
    <p:sldId id="277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69" r:id="rId16"/>
    <p:sldId id="279" r:id="rId17"/>
    <p:sldId id="270" r:id="rId18"/>
    <p:sldId id="278" r:id="rId19"/>
    <p:sldId id="268" r:id="rId20"/>
    <p:sldId id="281" r:id="rId21"/>
    <p:sldId id="271" r:id="rId22"/>
    <p:sldId id="272" r:id="rId23"/>
    <p:sldId id="273" r:id="rId24"/>
    <p:sldId id="280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72851"/>
  </p:normalViewPr>
  <p:slideViewPr>
    <p:cSldViewPr snapToGrid="0" snapToObjects="1">
      <p:cViewPr varScale="1">
        <p:scale>
          <a:sx n="82" d="100"/>
          <a:sy n="82" d="100"/>
        </p:scale>
        <p:origin x="11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53437-7B1A-0F41-B3AA-EC2B4208E954}" type="datetimeFigureOut">
              <a:rPr kumimoji="1" lang="zh-CN" altLang="en-US" smtClean="0"/>
              <a:t>19/9/9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B2B43-0264-B743-BBE0-685AEBB73E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31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B2B43-0264-B743-BBE0-685AEBB73E8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06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B2B43-0264-B743-BBE0-685AEBB73E8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5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快速恢复，不依赖特定服务器的网络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B2B43-0264-B743-BBE0-685AEBB73E8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57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2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22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146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5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66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75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62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6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6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0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4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7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3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02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akura_Vv/article/details/8287228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2BB83A-D44F-4D43-BD6B-D469A186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88" y="0"/>
            <a:ext cx="896215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19F18C-216D-4947-A9F6-1E4B632C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0804" y="385762"/>
            <a:ext cx="5343525" cy="910822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kumimoji="1" lang="zh-CN" altLang="en-US" sz="4000" dirty="0">
                <a:solidFill>
                  <a:srgbClr val="002060"/>
                </a:solidFill>
              </a:rPr>
              <a:t>从个人开发到团队协作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9745BA-80E4-4243-9068-02B3D72D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6922" y="6043613"/>
            <a:ext cx="8825658" cy="457200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rgbClr val="002060"/>
                </a:solidFill>
              </a:rPr>
              <a:t>源代码管理工具的入门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71C1A9-F83F-F641-A251-2C053AA30716}"/>
              </a:ext>
            </a:extLst>
          </p:cNvPr>
          <p:cNvSpPr/>
          <p:nvPr/>
        </p:nvSpPr>
        <p:spPr>
          <a:xfrm>
            <a:off x="10498014" y="0"/>
            <a:ext cx="169398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3CE291-0041-F749-AAD1-7DE410F50507}"/>
              </a:ext>
            </a:extLst>
          </p:cNvPr>
          <p:cNvSpPr/>
          <p:nvPr/>
        </p:nvSpPr>
        <p:spPr>
          <a:xfrm>
            <a:off x="-182475" y="0"/>
            <a:ext cx="169398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056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FEB26-6109-2142-A5B5-580772B9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配置管理中基线和版本的概念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B6D7264-CC5B-814E-8F16-6C715D32A362}"/>
              </a:ext>
            </a:extLst>
          </p:cNvPr>
          <p:cNvGrpSpPr/>
          <p:nvPr/>
        </p:nvGrpSpPr>
        <p:grpSpPr>
          <a:xfrm>
            <a:off x="428626" y="1853248"/>
            <a:ext cx="11228872" cy="4379238"/>
            <a:chOff x="357188" y="1853248"/>
            <a:chExt cx="11228872" cy="43792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CEACF12-A4EE-A040-9FE2-6EA7C805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53248"/>
              <a:ext cx="2324100" cy="29337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FF9721-D95F-7E42-9CF3-91878FCBF428}"/>
                </a:ext>
              </a:extLst>
            </p:cNvPr>
            <p:cNvSpPr txBox="1"/>
            <p:nvPr/>
          </p:nvSpPr>
          <p:spPr>
            <a:xfrm>
              <a:off x="1590675" y="4995863"/>
              <a:ext cx="2157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级的你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A16BCC-B563-C149-B8FF-43A328A09FEF}"/>
                </a:ext>
              </a:extLst>
            </p:cNvPr>
            <p:cNvSpPr txBox="1"/>
            <p:nvPr/>
          </p:nvSpPr>
          <p:spPr>
            <a:xfrm>
              <a:off x="4621759" y="4995863"/>
              <a:ext cx="2157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60</a:t>
              </a:r>
              <a:r>
                <a:rPr kumimoji="1" lang="zh-CN" altLang="en-US" dirty="0"/>
                <a:t>级的你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DC1274D-0602-C047-AA44-7796D2EF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987" y="1853248"/>
              <a:ext cx="3455073" cy="29337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AECA30-0EF9-1C4E-A857-3DA5ECEFE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1065" y="1853248"/>
              <a:ext cx="2128106" cy="292322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3655848-8413-8F4A-8ADE-9C6528214F1B}"/>
                </a:ext>
              </a:extLst>
            </p:cNvPr>
            <p:cNvSpPr txBox="1"/>
            <p:nvPr/>
          </p:nvSpPr>
          <p:spPr>
            <a:xfrm>
              <a:off x="8950697" y="5031503"/>
              <a:ext cx="2157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90</a:t>
              </a:r>
              <a:r>
                <a:rPr kumimoji="1" lang="zh-CN" altLang="en-US" dirty="0"/>
                <a:t>级的你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9BF42DA-236B-D643-9484-90B1126E29FE}"/>
                </a:ext>
              </a:extLst>
            </p:cNvPr>
            <p:cNvSpPr txBox="1"/>
            <p:nvPr/>
          </p:nvSpPr>
          <p:spPr>
            <a:xfrm>
              <a:off x="1828800" y="5493168"/>
              <a:ext cx="1919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装备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N/A</a:t>
              </a:r>
            </a:p>
            <a:p>
              <a:r>
                <a:rPr kumimoji="1" lang="zh-CN" altLang="en-US" dirty="0"/>
                <a:t>天赋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B4D5769-CC14-9F49-93AD-85286FABB503}"/>
                </a:ext>
              </a:extLst>
            </p:cNvPr>
            <p:cNvSpPr txBox="1"/>
            <p:nvPr/>
          </p:nvSpPr>
          <p:spPr>
            <a:xfrm>
              <a:off x="4859884" y="5586155"/>
              <a:ext cx="1919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装备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高阶督军</a:t>
              </a:r>
              <a:endParaRPr kumimoji="1" lang="en-US" altLang="zh-CN" dirty="0"/>
            </a:p>
            <a:p>
              <a:r>
                <a:rPr kumimoji="1" lang="zh-CN" altLang="en-US" dirty="0"/>
                <a:t>天赋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51</a:t>
              </a:r>
              <a:r>
                <a:rPr kumimoji="1" lang="zh-CN" altLang="en-US" dirty="0"/>
                <a:t>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D3C08E-917C-7D49-B6AD-FA587B5781C8}"/>
                </a:ext>
              </a:extLst>
            </p:cNvPr>
            <p:cNvSpPr txBox="1"/>
            <p:nvPr/>
          </p:nvSpPr>
          <p:spPr>
            <a:xfrm>
              <a:off x="8620682" y="5584587"/>
              <a:ext cx="2817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装备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地狱咆哮肩膀</a:t>
              </a:r>
              <a:r>
                <a:rPr kumimoji="1" lang="en-US" altLang="zh-CN" dirty="0"/>
                <a:t>+</a:t>
              </a:r>
              <a:r>
                <a:rPr kumimoji="1" lang="zh-CN" altLang="en-US" dirty="0"/>
                <a:t>血吼</a:t>
              </a:r>
              <a:endParaRPr kumimoji="1" lang="en-US" altLang="zh-CN" dirty="0"/>
            </a:p>
            <a:p>
              <a:r>
                <a:rPr kumimoji="1" lang="zh-CN" altLang="en-US" dirty="0"/>
                <a:t>天赋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81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C4F65F-FD90-3D4D-B028-12D126D43ECF}"/>
                </a:ext>
              </a:extLst>
            </p:cNvPr>
            <p:cNvSpPr txBox="1"/>
            <p:nvPr/>
          </p:nvSpPr>
          <p:spPr>
            <a:xfrm>
              <a:off x="357188" y="5031503"/>
              <a:ext cx="10287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版本</a:t>
              </a:r>
              <a:r>
                <a:rPr kumimoji="1" lang="en-US" altLang="zh-CN" dirty="0"/>
                <a:t>:</a:t>
              </a:r>
            </a:p>
            <a:p>
              <a:endParaRPr kumimoji="1" lang="en-US" altLang="zh-CN" dirty="0"/>
            </a:p>
            <a:p>
              <a:r>
                <a:rPr kumimoji="1" lang="zh-CN" altLang="en-US" dirty="0"/>
                <a:t>基线</a:t>
              </a:r>
              <a:r>
                <a:rPr kumimoji="1" lang="en-US" altLang="zh-CN" dirty="0"/>
                <a:t>: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70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682A-47B2-ED4B-965C-F065982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136"/>
          </a:xfrm>
        </p:spPr>
        <p:txBody>
          <a:bodyPr/>
          <a:lstStyle/>
          <a:p>
            <a:r>
              <a:rPr kumimoji="1" lang="zh-CN" altLang="en-US" sz="2800" dirty="0"/>
              <a:t>对配置管理要求极高的研发模型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3A9F8BF-C955-2A40-A92E-1A9D75E4B2D2}"/>
              </a:ext>
            </a:extLst>
          </p:cNvPr>
          <p:cNvCxnSpPr>
            <a:cxnSpLocks/>
            <a:stCxn id="19" idx="2"/>
            <a:endCxn id="15" idx="7"/>
          </p:cNvCxnSpPr>
          <p:nvPr/>
        </p:nvCxnSpPr>
        <p:spPr>
          <a:xfrm flipH="1">
            <a:off x="4740894" y="2367328"/>
            <a:ext cx="2212851" cy="33369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F7B296D-476A-2E44-959B-32941790EEE7}"/>
              </a:ext>
            </a:extLst>
          </p:cNvPr>
          <p:cNvCxnSpPr>
            <a:endCxn id="15" idx="1"/>
          </p:cNvCxnSpPr>
          <p:nvPr/>
        </p:nvCxnSpPr>
        <p:spPr>
          <a:xfrm>
            <a:off x="1392438" y="2106479"/>
            <a:ext cx="2603247" cy="35978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>
            <a:extLst>
              <a:ext uri="{FF2B5EF4-FFF2-40B4-BE49-F238E27FC236}">
                <a16:creationId xmlns:a16="http://schemas.microsoft.com/office/drawing/2014/main" id="{A43EADCA-80D6-B34A-8011-7290A4AEA52D}"/>
              </a:ext>
            </a:extLst>
          </p:cNvPr>
          <p:cNvSpPr/>
          <p:nvPr/>
        </p:nvSpPr>
        <p:spPr>
          <a:xfrm>
            <a:off x="526942" y="1764225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客户需求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1A1774-4868-8E46-97E0-EB2A0723A421}"/>
              </a:ext>
            </a:extLst>
          </p:cNvPr>
          <p:cNvSpPr/>
          <p:nvPr/>
        </p:nvSpPr>
        <p:spPr>
          <a:xfrm>
            <a:off x="1149283" y="2714783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软件需求分析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8C116E8-F894-DB4D-A7FA-127CDE587320}"/>
              </a:ext>
            </a:extLst>
          </p:cNvPr>
          <p:cNvSpPr/>
          <p:nvPr/>
        </p:nvSpPr>
        <p:spPr>
          <a:xfrm>
            <a:off x="1730991" y="3634345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软件概要设计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DF88DD-0C0E-D241-968E-B85B998A4685}"/>
              </a:ext>
            </a:extLst>
          </p:cNvPr>
          <p:cNvSpPr/>
          <p:nvPr/>
        </p:nvSpPr>
        <p:spPr>
          <a:xfrm>
            <a:off x="4664990" y="4597831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功能测试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E55AC74-60EC-5D41-BB0E-F71A33BF9014}"/>
              </a:ext>
            </a:extLst>
          </p:cNvPr>
          <p:cNvSpPr/>
          <p:nvPr/>
        </p:nvSpPr>
        <p:spPr>
          <a:xfrm>
            <a:off x="4985288" y="3634345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集成测试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74FDEEF-F00E-2B4C-A780-59CEDAB32C84}"/>
              </a:ext>
            </a:extLst>
          </p:cNvPr>
          <p:cNvSpPr/>
          <p:nvPr/>
        </p:nvSpPr>
        <p:spPr>
          <a:xfrm>
            <a:off x="5530486" y="2708298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系统测试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85BFFAB-15BD-CA40-B1D5-14D232B341B2}"/>
              </a:ext>
            </a:extLst>
          </p:cNvPr>
          <p:cNvSpPr/>
          <p:nvPr/>
        </p:nvSpPr>
        <p:spPr>
          <a:xfrm>
            <a:off x="3841347" y="5561317"/>
            <a:ext cx="1053885" cy="9763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C056AE-BE1B-C448-A658-2042B5D89D2D}"/>
              </a:ext>
            </a:extLst>
          </p:cNvPr>
          <p:cNvSpPr txBox="1"/>
          <p:nvPr/>
        </p:nvSpPr>
        <p:spPr>
          <a:xfrm>
            <a:off x="2379688" y="5886778"/>
            <a:ext cx="146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软件编码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8C31C6-CEEB-4342-9132-5EB675A00F2B}"/>
              </a:ext>
            </a:extLst>
          </p:cNvPr>
          <p:cNvSpPr txBox="1"/>
          <p:nvPr/>
        </p:nvSpPr>
        <p:spPr>
          <a:xfrm>
            <a:off x="4934323" y="5864847"/>
            <a:ext cx="146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单元测试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F2E004D-C327-8641-9293-F1B55E24A009}"/>
              </a:ext>
            </a:extLst>
          </p:cNvPr>
          <p:cNvSpPr/>
          <p:nvPr/>
        </p:nvSpPr>
        <p:spPr>
          <a:xfrm>
            <a:off x="2149446" y="4597831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软件详细设计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D6AF25D-A35E-E141-AD44-8995E8068000}"/>
              </a:ext>
            </a:extLst>
          </p:cNvPr>
          <p:cNvSpPr/>
          <p:nvPr/>
        </p:nvSpPr>
        <p:spPr>
          <a:xfrm>
            <a:off x="6088249" y="1744812"/>
            <a:ext cx="1730992" cy="622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验收测试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BF3BE50-6ECB-354F-A1E2-E03E61E11A41}"/>
              </a:ext>
            </a:extLst>
          </p:cNvPr>
          <p:cNvCxnSpPr>
            <a:stCxn id="18" idx="3"/>
            <a:endCxn id="12" idx="1"/>
          </p:cNvCxnSpPr>
          <p:nvPr/>
        </p:nvCxnSpPr>
        <p:spPr>
          <a:xfrm>
            <a:off x="3880438" y="4909089"/>
            <a:ext cx="784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9654E3B-017E-C849-9957-94BF5BE84C2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461983" y="3945603"/>
            <a:ext cx="1523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B7D9597-5C0A-BA48-805A-68304C72A69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2880275" y="3019556"/>
            <a:ext cx="2650211" cy="6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D0F8CC5-952C-AE4F-889F-EF51664CC95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2257934" y="2056070"/>
            <a:ext cx="3830315" cy="19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87844F2-71CE-D040-B2E3-4F96F6BD0F2E}"/>
              </a:ext>
            </a:extLst>
          </p:cNvPr>
          <p:cNvSpPr txBox="1"/>
          <p:nvPr/>
        </p:nvSpPr>
        <p:spPr>
          <a:xfrm>
            <a:off x="3285642" y="1593747"/>
            <a:ext cx="2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验证与确认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275B85-CF7F-0D4B-BE5F-660A8FB1643F}"/>
              </a:ext>
            </a:extLst>
          </p:cNvPr>
          <p:cNvSpPr txBox="1"/>
          <p:nvPr/>
        </p:nvSpPr>
        <p:spPr>
          <a:xfrm>
            <a:off x="3519228" y="2631946"/>
            <a:ext cx="158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验证与确认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9C6BB2-373E-8944-911E-398A0EDEFB02}"/>
              </a:ext>
            </a:extLst>
          </p:cNvPr>
          <p:cNvSpPr txBox="1"/>
          <p:nvPr/>
        </p:nvSpPr>
        <p:spPr>
          <a:xfrm>
            <a:off x="3474027" y="3623612"/>
            <a:ext cx="158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验证与确认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81662-98BD-904E-A4D3-97C7C1C712AD}"/>
              </a:ext>
            </a:extLst>
          </p:cNvPr>
          <p:cNvSpPr txBox="1"/>
          <p:nvPr/>
        </p:nvSpPr>
        <p:spPr>
          <a:xfrm>
            <a:off x="3481222" y="4630112"/>
            <a:ext cx="1586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100" dirty="0"/>
              <a:t>验证与确认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207E30-251C-CA49-B6B9-C2ADA05FEB28}"/>
              </a:ext>
            </a:extLst>
          </p:cNvPr>
          <p:cNvSpPr txBox="1"/>
          <p:nvPr/>
        </p:nvSpPr>
        <p:spPr>
          <a:xfrm>
            <a:off x="7698954" y="3229263"/>
            <a:ext cx="426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车辆企业普遍采纳的软件开发模型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要求从左侧到右侧的各项可追溯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要求从左侧导右侧的所有变更有统一版本控制</a:t>
            </a:r>
          </a:p>
        </p:txBody>
      </p:sp>
    </p:spTree>
    <p:extLst>
      <p:ext uri="{BB962C8B-B14F-4D97-AF65-F5344CB8AC3E}">
        <p14:creationId xmlns:p14="http://schemas.microsoft.com/office/powerpoint/2010/main" val="285125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837FC-D5C7-9549-BEE6-F54948BB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643313"/>
            <a:ext cx="8946541" cy="2605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dirty="0"/>
              <a:t>接下来是我们今天的重点</a:t>
            </a:r>
            <a:r>
              <a:rPr kumimoji="1" lang="en-US" altLang="zh-CN" sz="2800" dirty="0"/>
              <a:t>---</a:t>
            </a:r>
            <a:r>
              <a:rPr kumimoji="1" lang="zh-CN" altLang="en-US" sz="2800" strike="sngStrike" dirty="0"/>
              <a:t>为了部落 </a:t>
            </a:r>
            <a:r>
              <a:rPr kumimoji="1" lang="zh-CN" altLang="en-US" sz="2800" dirty="0"/>
              <a:t>源代码管理</a:t>
            </a:r>
            <a:endParaRPr kumimoji="1" lang="zh-CN" alt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91665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B8D18-2DCD-0E4C-BCCA-6E841C4B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SC-source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control</a:t>
            </a:r>
            <a:endParaRPr kumimoji="1"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CAFEBA-05A8-9E40-8927-FF995F730BF0}"/>
              </a:ext>
            </a:extLst>
          </p:cNvPr>
          <p:cNvSpPr/>
          <p:nvPr/>
        </p:nvSpPr>
        <p:spPr>
          <a:xfrm>
            <a:off x="646111" y="2690336"/>
            <a:ext cx="10040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源码管理</a:t>
            </a:r>
            <a:r>
              <a:rPr lang="en-US" altLang="zh-CN" dirty="0"/>
              <a:t>(</a:t>
            </a:r>
            <a:r>
              <a:rPr lang="zh-CN" altLang="en-US" dirty="0"/>
              <a:t>版本管理</a:t>
            </a:r>
            <a:r>
              <a:rPr lang="en-US" altLang="zh-CN" dirty="0"/>
              <a:t>)</a:t>
            </a:r>
            <a:r>
              <a:rPr lang="zh-CN" altLang="en-US" dirty="0"/>
              <a:t>是关于追踪和管理代码变更的实践。源代码管理系统提供了代码开发过程中的运行历史，能够帮助团队在合并代码时解决代码的冲突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876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0F314-D1BE-A545-9342-6FDE1F4B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常见的源代码管理工具介绍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AFAD57-DB36-F846-9893-375C8DA5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786063"/>
            <a:ext cx="22098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A7A96-EDEC-414E-824B-DFD2FD13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3" y="2462213"/>
            <a:ext cx="1295400" cy="1562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7F5B34-FF7B-7149-A4F2-53E3B955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13" y="2532063"/>
            <a:ext cx="1422400" cy="1422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BF04C8-863E-6A4D-89DC-BAEB492D1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047" y="2862263"/>
            <a:ext cx="2413000" cy="838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E12AE8-1CEC-5B4B-9BF8-1202F7D4B3D3}"/>
              </a:ext>
            </a:extLst>
          </p:cNvPr>
          <p:cNvSpPr txBox="1"/>
          <p:nvPr/>
        </p:nvSpPr>
        <p:spPr>
          <a:xfrm>
            <a:off x="9414247" y="45005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市场规模较小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D71555-5801-2548-862D-2CE041F88581}"/>
              </a:ext>
            </a:extLst>
          </p:cNvPr>
          <p:cNvSpPr txBox="1"/>
          <p:nvPr/>
        </p:nvSpPr>
        <p:spPr>
          <a:xfrm>
            <a:off x="6463084" y="4500564"/>
            <a:ext cx="208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传统企业使用较多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903E8C-2A8A-B247-8936-F7393630BAB2}"/>
              </a:ext>
            </a:extLst>
          </p:cNvPr>
          <p:cNvSpPr txBox="1"/>
          <p:nvPr/>
        </p:nvSpPr>
        <p:spPr>
          <a:xfrm>
            <a:off x="3298213" y="4400548"/>
            <a:ext cx="2573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大多数互联网企业和个人程序猿的选择，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gitlab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502186-1D00-4E46-B0AB-198382E9E3D8}"/>
              </a:ext>
            </a:extLst>
          </p:cNvPr>
          <p:cNvSpPr txBox="1"/>
          <p:nvPr/>
        </p:nvSpPr>
        <p:spPr>
          <a:xfrm>
            <a:off x="418491" y="4500563"/>
            <a:ext cx="208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Facebook</a:t>
            </a:r>
            <a:r>
              <a:rPr kumimoji="1" lang="zh-CN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184672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C8D74-DD65-B64E-AE85-B21DBB86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Git—</a:t>
            </a:r>
            <a:r>
              <a:rPr kumimoji="1" lang="zh-CN" altLang="en-US" sz="2800" dirty="0"/>
              <a:t>程序猿逆袭的经典案例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C603E-B0F1-774B-B5D0-CBBC2504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2" y="1700529"/>
            <a:ext cx="1468041" cy="2014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50BE23-6ECE-4548-9ADD-4FBE8420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06" y="2656204"/>
            <a:ext cx="1513551" cy="2117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169E2-B31E-9342-BA06-D6760232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73" y="3605785"/>
            <a:ext cx="1449591" cy="2123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140B03-2814-514E-8743-ECD559477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93" y="1993115"/>
            <a:ext cx="1781075" cy="3078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EE2286-4C7B-C248-8C34-052DBDA10D58}"/>
              </a:ext>
            </a:extLst>
          </p:cNvPr>
          <p:cNvSpPr txBox="1"/>
          <p:nvPr/>
        </p:nvSpPr>
        <p:spPr>
          <a:xfrm>
            <a:off x="2975564" y="3008977"/>
            <a:ext cx="113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/>
              <a:t>VS</a:t>
            </a:r>
            <a:endParaRPr kumimoji="1" lang="zh-CN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80388F-7F7F-D346-86ED-EB8DBEC91D06}"/>
              </a:ext>
            </a:extLst>
          </p:cNvPr>
          <p:cNvSpPr/>
          <p:nvPr/>
        </p:nvSpPr>
        <p:spPr>
          <a:xfrm>
            <a:off x="6943725" y="1715133"/>
            <a:ext cx="47867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</a:rPr>
              <a:t>自</a:t>
            </a:r>
            <a:r>
              <a:rPr lang="en-US" altLang="zh-CN" sz="1600" dirty="0">
                <a:latin typeface="Arial" panose="020B0604020202020204" pitchFamily="34" charset="0"/>
              </a:rPr>
              <a:t>2002</a:t>
            </a:r>
            <a:r>
              <a:rPr lang="zh-CN" altLang="en-US" sz="1600" dirty="0">
                <a:latin typeface="Arial" panose="020B0604020202020204" pitchFamily="34" charset="0"/>
              </a:rPr>
              <a:t>年开始，</a:t>
            </a:r>
            <a:r>
              <a:rPr lang="en" altLang="zh-CN" sz="1600" b="1" dirty="0"/>
              <a:t>Linus</a:t>
            </a:r>
            <a:r>
              <a:rPr lang="en" altLang="zh-CN" sz="1600" dirty="0"/>
              <a:t>(Linux</a:t>
            </a:r>
            <a:r>
              <a:rPr lang="zh-CN" altLang="en-US" sz="1600" dirty="0"/>
              <a:t>内核的最早作者</a:t>
            </a:r>
            <a:r>
              <a:rPr lang="en-US" altLang="zh-CN" sz="1600" dirty="0"/>
              <a:t>)</a:t>
            </a:r>
            <a:r>
              <a:rPr lang="zh-CN" altLang="en-US" sz="1600" dirty="0">
                <a:latin typeface="Arial" panose="020B0604020202020204" pitchFamily="34" charset="0"/>
              </a:rPr>
              <a:t>决定使用</a:t>
            </a:r>
            <a:r>
              <a:rPr lang="en" altLang="zh-CN" sz="1600" dirty="0"/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作为</a:t>
            </a:r>
            <a:r>
              <a:rPr lang="en" altLang="zh-CN" sz="1600" dirty="0"/>
              <a:t>Linux</a:t>
            </a:r>
            <a:r>
              <a:rPr lang="zh-CN" altLang="en-US" sz="1600" dirty="0"/>
              <a:t>内核</a:t>
            </a:r>
            <a:r>
              <a:rPr lang="zh-CN" altLang="en-US" sz="1600" dirty="0">
                <a:latin typeface="Arial" panose="020B0604020202020204" pitchFamily="34" charset="0"/>
              </a:rPr>
              <a:t>主要的版本控制系统用以维护代码。因为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为</a:t>
            </a:r>
            <a:r>
              <a:rPr lang="zh-CN" altLang="en-US" sz="1600" dirty="0"/>
              <a:t>专有软件</a:t>
            </a:r>
            <a:r>
              <a:rPr lang="zh-CN" altLang="en-US" sz="1600" dirty="0">
                <a:latin typeface="Arial" panose="020B0604020202020204" pitchFamily="34" charset="0"/>
              </a:rPr>
              <a:t>，这个决定在社群中长期遭受质疑。</a:t>
            </a:r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</a:rPr>
              <a:t>在</a:t>
            </a:r>
            <a:r>
              <a:rPr lang="en" altLang="zh-CN" sz="1600" dirty="0">
                <a:latin typeface="Arial" panose="020B0604020202020204" pitchFamily="34" charset="0"/>
              </a:rPr>
              <a:t>Linux</a:t>
            </a:r>
            <a:r>
              <a:rPr lang="zh-CN" altLang="en-US" sz="1600" dirty="0">
                <a:latin typeface="Arial" panose="020B0604020202020204" pitchFamily="34" charset="0"/>
              </a:rPr>
              <a:t>社群中，特别是</a:t>
            </a:r>
            <a:r>
              <a:rPr lang="en" altLang="zh-CN" sz="1600" b="1" dirty="0">
                <a:latin typeface="Arial" panose="020B0604020202020204" pitchFamily="34" charset="0"/>
              </a:rPr>
              <a:t>Richard </a:t>
            </a:r>
            <a:r>
              <a:rPr lang="en-US" altLang="zh-CN" sz="1600" b="1" dirty="0">
                <a:latin typeface="Arial" panose="020B0604020202020204" pitchFamily="34" charset="0"/>
              </a:rPr>
              <a:t>S</a:t>
            </a:r>
            <a:r>
              <a:rPr lang="en" altLang="zh-CN" sz="1600" b="1" dirty="0" err="1">
                <a:latin typeface="Arial" panose="020B0604020202020204" pitchFamily="34" charset="0"/>
              </a:rPr>
              <a:t>tallman</a:t>
            </a:r>
            <a:r>
              <a:rPr lang="zh-CN" altLang="en-US" sz="1600" dirty="0">
                <a:latin typeface="Arial" panose="020B0604020202020204" pitchFamily="34" charset="0"/>
              </a:rPr>
              <a:t>与</a:t>
            </a:r>
            <a:r>
              <a:rPr lang="zh-CN" altLang="en-US" sz="1600" dirty="0"/>
              <a:t>自由软件基金会</a:t>
            </a:r>
            <a:r>
              <a:rPr lang="zh-CN" altLang="en-US" sz="1600" dirty="0">
                <a:latin typeface="Arial" panose="020B0604020202020204" pitchFamily="34" charset="0"/>
              </a:rPr>
              <a:t>的成员，主张应该使用开放源代码的软件来作为</a:t>
            </a:r>
            <a:r>
              <a:rPr lang="en" altLang="zh-CN" sz="1600" dirty="0">
                <a:latin typeface="Arial" panose="020B0604020202020204" pitchFamily="34" charset="0"/>
              </a:rPr>
              <a:t>Linux</a:t>
            </a:r>
            <a:r>
              <a:rPr lang="zh-CN" altLang="en-US" sz="1600" dirty="0">
                <a:latin typeface="Arial" panose="020B0604020202020204" pitchFamily="34" charset="0"/>
              </a:rPr>
              <a:t>内核的版本控制系统。</a:t>
            </a:r>
            <a:endParaRPr lang="en-US" altLang="zh-CN" sz="1600" dirty="0">
              <a:latin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</a:rPr>
              <a:t>2005</a:t>
            </a:r>
            <a:r>
              <a:rPr lang="zh-CN" altLang="en-US" sz="1600" dirty="0">
                <a:latin typeface="Arial" panose="020B0604020202020204" pitchFamily="34" charset="0"/>
              </a:rPr>
              <a:t>年，</a:t>
            </a:r>
            <a:r>
              <a:rPr lang="en" altLang="zh-CN" sz="1600" b="1" dirty="0"/>
              <a:t>Andrew </a:t>
            </a:r>
            <a:r>
              <a:rPr lang="en" altLang="zh-CN" sz="1600" b="1" dirty="0" err="1"/>
              <a:t>Tridge</a:t>
            </a:r>
            <a:r>
              <a:rPr lang="en-US" altLang="zh-CN" sz="1600" b="1" dirty="0" err="1"/>
              <a:t>ll</a:t>
            </a:r>
            <a:r>
              <a:rPr lang="zh-CN" altLang="en-US" sz="1600" dirty="0">
                <a:latin typeface="Arial" panose="020B0604020202020204" pitchFamily="34" charset="0"/>
              </a:rPr>
              <a:t>写了一个简单程序，可以连接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的存储库，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著作权拥有者</a:t>
            </a:r>
            <a:r>
              <a:rPr lang="en-US" altLang="zh-CN" sz="1600" b="1" dirty="0">
                <a:latin typeface="Arial" panose="020B0604020202020204" pitchFamily="34" charset="0"/>
              </a:rPr>
              <a:t>Larry</a:t>
            </a:r>
            <a:r>
              <a:rPr lang="zh-CN" altLang="en-US" sz="1600" b="1" dirty="0">
                <a:latin typeface="Arial" panose="020B0604020202020204" pitchFamily="34" charset="0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</a:rPr>
              <a:t>McVoy</a:t>
            </a:r>
            <a:r>
              <a:rPr lang="zh-CN" altLang="en-US" sz="1600" dirty="0">
                <a:latin typeface="Arial" panose="020B0604020202020204" pitchFamily="34" charset="0"/>
              </a:rPr>
              <a:t>认为</a:t>
            </a:r>
            <a:r>
              <a:rPr lang="en" altLang="zh-CN" sz="1600" b="1" dirty="0">
                <a:latin typeface="Arial" panose="020B0604020202020204" pitchFamily="34" charset="0"/>
              </a:rPr>
              <a:t>Andrew </a:t>
            </a:r>
            <a:r>
              <a:rPr lang="en" altLang="zh-CN" sz="1600" b="1" dirty="0" err="1">
                <a:latin typeface="Arial" panose="020B0604020202020204" pitchFamily="34" charset="0"/>
              </a:rPr>
              <a:t>Tridge</a:t>
            </a:r>
            <a:r>
              <a:rPr lang="en-US" altLang="zh-CN" sz="1600" b="1" dirty="0" err="1">
                <a:latin typeface="Arial" panose="020B0604020202020204" pitchFamily="34" charset="0"/>
              </a:rPr>
              <a:t>ll</a:t>
            </a:r>
            <a:r>
              <a:rPr lang="zh-CN" altLang="en-US" sz="1600" dirty="0">
                <a:latin typeface="Arial" panose="020B0604020202020204" pitchFamily="34" charset="0"/>
              </a:rPr>
              <a:t>对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内部使用的</a:t>
            </a:r>
            <a:r>
              <a:rPr lang="zh-CN" altLang="en-US" sz="1600" dirty="0"/>
              <a:t>协议</a:t>
            </a:r>
            <a:r>
              <a:rPr lang="zh-CN" altLang="en-US" sz="1600" dirty="0">
                <a:latin typeface="Arial" panose="020B0604020202020204" pitchFamily="34" charset="0"/>
              </a:rPr>
              <a:t>进行</a:t>
            </a:r>
            <a:r>
              <a:rPr lang="zh-CN" altLang="en-US" sz="1600" dirty="0"/>
              <a:t>逆向工程</a:t>
            </a:r>
            <a:r>
              <a:rPr lang="zh-CN" altLang="en-US" sz="1600" dirty="0">
                <a:latin typeface="Arial" panose="020B0604020202020204" pitchFamily="34" charset="0"/>
              </a:rPr>
              <a:t>，决定收回无偿使用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-US" sz="1600" dirty="0">
                <a:latin typeface="Arial" panose="020B0604020202020204" pitchFamily="34" charset="0"/>
              </a:rPr>
              <a:t>的许可。</a:t>
            </a:r>
            <a:r>
              <a:rPr lang="en" altLang="zh-CN" sz="1600" dirty="0">
                <a:latin typeface="Arial" panose="020B0604020202020204" pitchFamily="34" charset="0"/>
              </a:rPr>
              <a:t>Linux</a:t>
            </a:r>
            <a:r>
              <a:rPr lang="zh-CN" altLang="en-US" sz="1600" dirty="0">
                <a:latin typeface="Arial" panose="020B0604020202020204" pitchFamily="34" charset="0"/>
              </a:rPr>
              <a:t>内核开发团队与</a:t>
            </a:r>
            <a:r>
              <a:rPr lang="en" altLang="zh-CN" sz="1600" dirty="0" err="1">
                <a:latin typeface="Arial" panose="020B0604020202020204" pitchFamily="34" charset="0"/>
              </a:rPr>
              <a:t>BitMover</a:t>
            </a:r>
            <a:r>
              <a:rPr lang="zh-CN" altLang="en-US" sz="1600" dirty="0">
                <a:latin typeface="Arial" panose="020B0604020202020204" pitchFamily="34" charset="0"/>
              </a:rPr>
              <a:t>公司进行磋商，但无法解决他们之间的歧见。</a:t>
            </a:r>
            <a:r>
              <a:rPr lang="en" altLang="zh-CN" sz="1600" b="1" dirty="0">
                <a:latin typeface="Arial" panose="020B0604020202020204" pitchFamily="34" charset="0"/>
              </a:rPr>
              <a:t>Linus</a:t>
            </a:r>
            <a:r>
              <a:rPr lang="zh-CN" altLang="en-US" sz="1600" dirty="0">
                <a:latin typeface="Arial" panose="020B0604020202020204" pitchFamily="34" charset="0"/>
              </a:rPr>
              <a:t>决定自行开发版本控制系统替代</a:t>
            </a:r>
            <a:r>
              <a:rPr lang="en" altLang="zh-CN" sz="1600" dirty="0">
                <a:latin typeface="Arial" panose="020B0604020202020204" pitchFamily="34" charset="0"/>
              </a:rPr>
              <a:t>BitKeeper</a:t>
            </a:r>
            <a:r>
              <a:rPr lang="zh-CN" altLang="en" sz="1600" dirty="0">
                <a:latin typeface="Arial" panose="020B0604020202020204" pitchFamily="34" charset="0"/>
              </a:rPr>
              <a:t>，</a:t>
            </a:r>
            <a:r>
              <a:rPr lang="zh-CN" altLang="en-US" sz="1600" dirty="0">
                <a:latin typeface="Arial" panose="020B0604020202020204" pitchFamily="34" charset="0"/>
              </a:rPr>
              <a:t>以十天的时间编写出</a:t>
            </a:r>
            <a:r>
              <a:rPr lang="en" altLang="zh-CN" sz="1600" dirty="0">
                <a:latin typeface="Arial" panose="020B0604020202020204" pitchFamily="34" charset="0"/>
              </a:rPr>
              <a:t>git</a:t>
            </a:r>
            <a:r>
              <a:rPr lang="zh-CN" altLang="en-US" sz="1600" dirty="0">
                <a:latin typeface="Arial" panose="020B0604020202020204" pitchFamily="34" charset="0"/>
              </a:rPr>
              <a:t>第一个版本。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478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CE18D62-9F40-E544-868A-73FDD73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5815"/>
          </a:xfrm>
        </p:spPr>
        <p:txBody>
          <a:bodyPr/>
          <a:lstStyle/>
          <a:p>
            <a:r>
              <a:rPr kumimoji="1" lang="en-US" altLang="zh-CN" sz="2800" dirty="0"/>
              <a:t>git,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GitHub,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GitLab</a:t>
            </a:r>
            <a:r>
              <a:rPr kumimoji="1" lang="zh-CN" altLang="en-US" sz="2800" dirty="0"/>
              <a:t>的区别</a:t>
            </a:r>
            <a:r>
              <a:rPr kumimoji="1" lang="en-US" altLang="zh-CN" sz="2800" dirty="0"/>
              <a:t>--Git</a:t>
            </a:r>
            <a:endParaRPr kumimoji="1"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05531-FE7B-654C-BB4E-D5DAD3AB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33663"/>
            <a:ext cx="22098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EFFEC5-6409-D945-9A72-862205DD49D4}"/>
              </a:ext>
            </a:extLst>
          </p:cNvPr>
          <p:cNvSpPr txBox="1"/>
          <p:nvPr/>
        </p:nvSpPr>
        <p:spPr>
          <a:xfrm>
            <a:off x="318454" y="4003244"/>
            <a:ext cx="2746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Git:</a:t>
            </a:r>
            <a:r>
              <a:rPr kumimoji="1" lang="zh-CN" altLang="en-US" dirty="0"/>
              <a:t> 源代码管理软件，可以在</a:t>
            </a:r>
            <a:r>
              <a:rPr kumimoji="1" lang="en-US" altLang="zh-CN" dirty="0"/>
              <a:t>windows,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</a:t>
            </a:r>
            <a:r>
              <a:rPr kumimoji="1" lang="zh-CN" altLang="en-US" dirty="0"/>
              <a:t>等多种操作系统环境下使用，核心场景是</a:t>
            </a:r>
            <a:r>
              <a:rPr kumimoji="1"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开发者个人源代码的管理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7EF070-D2FA-C040-8FA2-317A2EE3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853351"/>
            <a:ext cx="6487583" cy="39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DF343-B072-DA48-978D-E2DD2630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5815"/>
          </a:xfrm>
        </p:spPr>
        <p:txBody>
          <a:bodyPr/>
          <a:lstStyle/>
          <a:p>
            <a:r>
              <a:rPr kumimoji="1" lang="en-US" altLang="zh-CN" sz="2800" dirty="0"/>
              <a:t>git,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GitHub,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GitLab</a:t>
            </a:r>
            <a:r>
              <a:rPr kumimoji="1" lang="zh-CN" altLang="en-US" sz="2800" dirty="0"/>
              <a:t>的区别</a:t>
            </a:r>
            <a:r>
              <a:rPr kumimoji="1" lang="en-US" altLang="zh-CN" sz="2800" dirty="0"/>
              <a:t>--GitLab</a:t>
            </a:r>
            <a:endParaRPr kumimoji="1"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924189-072E-9F4B-A6CA-11735FC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4" y="2091210"/>
            <a:ext cx="1706016" cy="1532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9B0F49-64CC-0A48-A598-776266C8BCE3}"/>
              </a:ext>
            </a:extLst>
          </p:cNvPr>
          <p:cNvSpPr txBox="1"/>
          <p:nvPr/>
        </p:nvSpPr>
        <p:spPr>
          <a:xfrm>
            <a:off x="318454" y="4003244"/>
            <a:ext cx="27464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GitLab:</a:t>
            </a:r>
            <a:r>
              <a:rPr kumimoji="1" lang="zh-CN" altLang="en-US" dirty="0"/>
              <a:t> 基于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操作平台，主要服务开发团队</a:t>
            </a:r>
            <a:r>
              <a:rPr kumimoji="1" lang="en-US" altLang="zh-CN" dirty="0"/>
              <a:t>,</a:t>
            </a:r>
            <a:r>
              <a:rPr kumimoji="1" lang="zh-CN" altLang="en-US" dirty="0"/>
              <a:t> 核心场景是</a:t>
            </a:r>
            <a:r>
              <a:rPr kumimoji="1" lang="zh-CN" alt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组织内部团队的协同开发</a:t>
            </a:r>
            <a:endParaRPr kumimoji="1" lang="zh-CN" alt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03065-03CF-9C40-AE56-24C0375D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3" y="1606699"/>
            <a:ext cx="8246533" cy="40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9F778-54B3-0F4B-AD20-557B28E6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4082"/>
          </a:xfrm>
        </p:spPr>
        <p:txBody>
          <a:bodyPr/>
          <a:lstStyle/>
          <a:p>
            <a:r>
              <a:rPr kumimoji="1" lang="en-US" altLang="zh-CN" sz="2800" dirty="0"/>
              <a:t>Git,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GitLab,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GitHub</a:t>
            </a:r>
            <a:r>
              <a:rPr kumimoji="1" lang="zh-CN" altLang="en-US" sz="2800" dirty="0"/>
              <a:t>的区别</a:t>
            </a:r>
            <a:r>
              <a:rPr kumimoji="1" lang="en-US" altLang="zh-CN" sz="2800" dirty="0"/>
              <a:t>--GitHub</a:t>
            </a:r>
            <a:endParaRPr kumimoji="1"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2E2CC-3DB6-7C4C-BC3D-E7F9A63B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438399"/>
            <a:ext cx="1210733" cy="12107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025D53-2557-D74A-87E3-CF0AF192FBDE}"/>
              </a:ext>
            </a:extLst>
          </p:cNvPr>
          <p:cNvSpPr txBox="1"/>
          <p:nvPr/>
        </p:nvSpPr>
        <p:spPr>
          <a:xfrm>
            <a:off x="318454" y="4003244"/>
            <a:ext cx="27464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GitHub:</a:t>
            </a:r>
            <a:r>
              <a:rPr kumimoji="1" lang="zh-CN" altLang="en-US" dirty="0"/>
              <a:t> 世界上最大的开源软件平台。核心场景是</a:t>
            </a:r>
            <a:r>
              <a:rPr kumimoji="1"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开源组织与个人贡献者的开发互动</a:t>
            </a:r>
            <a:endParaRPr kumimoji="1" lang="zh-CN" alt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66E2D9-1FDE-2C4E-837F-5F3FB5D0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39" y="1861177"/>
            <a:ext cx="7454540" cy="42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1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B19E9-93C2-6C48-BDDE-13657443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源码管理工具两种架构</a:t>
            </a:r>
            <a:r>
              <a:rPr kumimoji="1" lang="en-US" altLang="zh-CN" sz="2800" dirty="0"/>
              <a:t>—</a:t>
            </a:r>
            <a:r>
              <a:rPr kumimoji="1" lang="zh-CN" altLang="en-US" sz="2800" dirty="0"/>
              <a:t>分布式</a:t>
            </a:r>
            <a:r>
              <a:rPr kumimoji="1" lang="en-US" altLang="zh-CN" sz="2800" dirty="0"/>
              <a:t>&amp;</a:t>
            </a:r>
            <a:r>
              <a:rPr kumimoji="1" lang="zh-CN" altLang="en-US" sz="2800" dirty="0"/>
              <a:t>中心版本控制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D6B58D-93E6-0843-9075-33B2E9EA17FA}"/>
              </a:ext>
            </a:extLst>
          </p:cNvPr>
          <p:cNvGrpSpPr/>
          <p:nvPr/>
        </p:nvGrpSpPr>
        <p:grpSpPr>
          <a:xfrm>
            <a:off x="986080" y="1853248"/>
            <a:ext cx="4035371" cy="3668071"/>
            <a:chOff x="800100" y="1570356"/>
            <a:chExt cx="4899818" cy="4339907"/>
          </a:xfrm>
        </p:grpSpPr>
        <p:sp>
          <p:nvSpPr>
            <p:cNvPr id="8" name="罐形 7">
              <a:extLst>
                <a:ext uri="{FF2B5EF4-FFF2-40B4-BE49-F238E27FC236}">
                  <a16:creationId xmlns:a16="http://schemas.microsoft.com/office/drawing/2014/main" id="{9FC48333-6D79-E647-8DF9-A72135A8C0D0}"/>
                </a:ext>
              </a:extLst>
            </p:cNvPr>
            <p:cNvSpPr/>
            <p:nvPr/>
          </p:nvSpPr>
          <p:spPr>
            <a:xfrm>
              <a:off x="800100" y="1853248"/>
              <a:ext cx="828675" cy="1075690"/>
            </a:xfrm>
            <a:prstGeom prst="can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用户</a:t>
              </a:r>
              <a:r>
                <a:rPr kumimoji="1" lang="en-US" altLang="zh-CN" sz="1400" dirty="0"/>
                <a:t>E/Server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E</a:t>
              </a:r>
              <a:endParaRPr kumimoji="1" lang="zh-CN" altLang="en-US" sz="1400" dirty="0"/>
            </a:p>
          </p:txBody>
        </p:sp>
        <p:sp>
          <p:nvSpPr>
            <p:cNvPr id="9" name="罐形 8">
              <a:extLst>
                <a:ext uri="{FF2B5EF4-FFF2-40B4-BE49-F238E27FC236}">
                  <a16:creationId xmlns:a16="http://schemas.microsoft.com/office/drawing/2014/main" id="{B8A5649D-B186-534F-A3B8-5B3DE1722CE1}"/>
                </a:ext>
              </a:extLst>
            </p:cNvPr>
            <p:cNvSpPr/>
            <p:nvPr/>
          </p:nvSpPr>
          <p:spPr>
            <a:xfrm>
              <a:off x="1137443" y="4275297"/>
              <a:ext cx="828675" cy="1075690"/>
            </a:xfrm>
            <a:prstGeom prst="can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用户</a:t>
              </a:r>
              <a:r>
                <a:rPr kumimoji="1" lang="en-US" altLang="zh-CN" sz="1400" dirty="0"/>
                <a:t>D/Server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D</a:t>
              </a:r>
              <a:endParaRPr kumimoji="1" lang="zh-CN" altLang="en-US" sz="1400" dirty="0"/>
            </a:p>
          </p:txBody>
        </p:sp>
        <p:sp>
          <p:nvSpPr>
            <p:cNvPr id="11" name="罐形 10">
              <a:extLst>
                <a:ext uri="{FF2B5EF4-FFF2-40B4-BE49-F238E27FC236}">
                  <a16:creationId xmlns:a16="http://schemas.microsoft.com/office/drawing/2014/main" id="{4AA1440E-8F4E-114A-82CC-279F8DF635B8}"/>
                </a:ext>
              </a:extLst>
            </p:cNvPr>
            <p:cNvSpPr/>
            <p:nvPr/>
          </p:nvSpPr>
          <p:spPr>
            <a:xfrm>
              <a:off x="4119562" y="1570356"/>
              <a:ext cx="828675" cy="1075690"/>
            </a:xfrm>
            <a:prstGeom prst="can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公司服务器</a:t>
              </a:r>
            </a:p>
          </p:txBody>
        </p:sp>
        <p:sp>
          <p:nvSpPr>
            <p:cNvPr id="12" name="罐形 11">
              <a:extLst>
                <a:ext uri="{FF2B5EF4-FFF2-40B4-BE49-F238E27FC236}">
                  <a16:creationId xmlns:a16="http://schemas.microsoft.com/office/drawing/2014/main" id="{E3CEC79E-086A-8246-B802-7B61B5940BB6}"/>
                </a:ext>
              </a:extLst>
            </p:cNvPr>
            <p:cNvSpPr/>
            <p:nvPr/>
          </p:nvSpPr>
          <p:spPr>
            <a:xfrm>
              <a:off x="3181350" y="4834573"/>
              <a:ext cx="828675" cy="1075690"/>
            </a:xfrm>
            <a:prstGeom prst="can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用户</a:t>
              </a:r>
              <a:r>
                <a:rPr kumimoji="1" lang="en-US" altLang="zh-CN" sz="1400" dirty="0"/>
                <a:t>C/Server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C</a:t>
              </a:r>
              <a:endParaRPr kumimoji="1" lang="zh-CN" altLang="en-US" sz="1400" dirty="0"/>
            </a:p>
          </p:txBody>
        </p:sp>
        <p:sp>
          <p:nvSpPr>
            <p:cNvPr id="13" name="罐形 12">
              <a:extLst>
                <a:ext uri="{FF2B5EF4-FFF2-40B4-BE49-F238E27FC236}">
                  <a16:creationId xmlns:a16="http://schemas.microsoft.com/office/drawing/2014/main" id="{47BBB18D-54DC-3847-BBF8-F8CA68855D53}"/>
                </a:ext>
              </a:extLst>
            </p:cNvPr>
            <p:cNvSpPr/>
            <p:nvPr/>
          </p:nvSpPr>
          <p:spPr>
            <a:xfrm>
              <a:off x="4871243" y="3441701"/>
              <a:ext cx="828675" cy="1075690"/>
            </a:xfrm>
            <a:prstGeom prst="can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用户</a:t>
              </a:r>
              <a:r>
                <a:rPr kumimoji="1" lang="en-US" altLang="zh-CN" sz="1400" dirty="0"/>
                <a:t>B/Server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B</a:t>
              </a:r>
              <a:endParaRPr kumimoji="1" lang="zh-CN" altLang="en-US" sz="1400" dirty="0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DC2185A-9F62-7044-8ADC-FF859D65F10A}"/>
                </a:ext>
              </a:extLst>
            </p:cNvPr>
            <p:cNvCxnSpPr>
              <a:cxnSpLocks/>
              <a:stCxn id="9" idx="4"/>
              <a:endCxn id="11" idx="3"/>
            </p:cNvCxnSpPr>
            <p:nvPr/>
          </p:nvCxnSpPr>
          <p:spPr>
            <a:xfrm flipV="1">
              <a:off x="1966118" y="2646046"/>
              <a:ext cx="2567782" cy="2167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314FA582-35FD-6349-A9A4-4D963B8CDCA0}"/>
                </a:ext>
              </a:extLst>
            </p:cNvPr>
            <p:cNvCxnSpPr>
              <a:cxnSpLocks/>
              <a:stCxn id="11" idx="3"/>
              <a:endCxn id="8" idx="4"/>
            </p:cNvCxnSpPr>
            <p:nvPr/>
          </p:nvCxnSpPr>
          <p:spPr>
            <a:xfrm flipH="1" flipV="1">
              <a:off x="1628775" y="2391093"/>
              <a:ext cx="2905125" cy="254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329878D8-0E6C-DC4C-B597-46D48C9D4487}"/>
                </a:ext>
              </a:extLst>
            </p:cNvPr>
            <p:cNvCxnSpPr>
              <a:cxnSpLocks/>
              <a:stCxn id="11" idx="3"/>
              <a:endCxn id="13" idx="2"/>
            </p:cNvCxnSpPr>
            <p:nvPr/>
          </p:nvCxnSpPr>
          <p:spPr>
            <a:xfrm>
              <a:off x="4533900" y="2646046"/>
              <a:ext cx="337343" cy="1333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D312616B-B547-BF46-981D-7912655B5FFD}"/>
                </a:ext>
              </a:extLst>
            </p:cNvPr>
            <p:cNvCxnSpPr>
              <a:cxnSpLocks/>
              <a:stCxn id="13" idx="2"/>
              <a:endCxn id="12" idx="1"/>
            </p:cNvCxnSpPr>
            <p:nvPr/>
          </p:nvCxnSpPr>
          <p:spPr>
            <a:xfrm flipH="1">
              <a:off x="3595688" y="3979546"/>
              <a:ext cx="1275555" cy="855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CED6A263-3B1D-0F42-A1D2-D7F555FEF7F3}"/>
                </a:ext>
              </a:extLst>
            </p:cNvPr>
            <p:cNvCxnSpPr>
              <a:cxnSpLocks/>
              <a:stCxn id="12" idx="1"/>
              <a:endCxn id="9" idx="4"/>
            </p:cNvCxnSpPr>
            <p:nvPr/>
          </p:nvCxnSpPr>
          <p:spPr>
            <a:xfrm flipH="1" flipV="1">
              <a:off x="1966118" y="4813142"/>
              <a:ext cx="1629570" cy="21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F1B91BE9-CA4D-A44C-B1DE-3663BD64EFE2}"/>
                </a:ext>
              </a:extLst>
            </p:cNvPr>
            <p:cNvCxnSpPr>
              <a:cxnSpLocks/>
              <a:stCxn id="8" idx="4"/>
              <a:endCxn id="13" idx="2"/>
            </p:cNvCxnSpPr>
            <p:nvPr/>
          </p:nvCxnSpPr>
          <p:spPr>
            <a:xfrm>
              <a:off x="1628775" y="2391093"/>
              <a:ext cx="3242468" cy="1588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C3B97B99-A1E1-AD41-9365-113125C224B5}"/>
                </a:ext>
              </a:extLst>
            </p:cNvPr>
            <p:cNvCxnSpPr>
              <a:cxnSpLocks/>
              <a:stCxn id="8" idx="4"/>
              <a:endCxn id="9" idx="4"/>
            </p:cNvCxnSpPr>
            <p:nvPr/>
          </p:nvCxnSpPr>
          <p:spPr>
            <a:xfrm>
              <a:off x="1628775" y="2391093"/>
              <a:ext cx="337343" cy="2422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DF856066-F5DE-2447-98CF-46BE5D4730D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H="1">
              <a:off x="3595688" y="2646046"/>
              <a:ext cx="938212" cy="2188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88A80734-45F4-4C4F-8B43-C8FB2ED799AA}"/>
                </a:ext>
              </a:extLst>
            </p:cNvPr>
            <p:cNvCxnSpPr>
              <a:cxnSpLocks/>
              <a:stCxn id="8" idx="4"/>
              <a:endCxn id="12" idx="1"/>
            </p:cNvCxnSpPr>
            <p:nvPr/>
          </p:nvCxnSpPr>
          <p:spPr>
            <a:xfrm>
              <a:off x="1628775" y="2391093"/>
              <a:ext cx="1966913" cy="2443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83FFDFFC-F338-ED48-A2A1-EB4C1C347917}"/>
                </a:ext>
              </a:extLst>
            </p:cNvPr>
            <p:cNvCxnSpPr>
              <a:stCxn id="9" idx="4"/>
              <a:endCxn id="13" idx="2"/>
            </p:cNvCxnSpPr>
            <p:nvPr/>
          </p:nvCxnSpPr>
          <p:spPr>
            <a:xfrm flipV="1">
              <a:off x="1966118" y="3979546"/>
              <a:ext cx="2905125" cy="83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8D06D101-FA59-5548-A264-7FB8D69601AB}"/>
              </a:ext>
            </a:extLst>
          </p:cNvPr>
          <p:cNvSpPr/>
          <p:nvPr/>
        </p:nvSpPr>
        <p:spPr>
          <a:xfrm>
            <a:off x="6812176" y="5316702"/>
            <a:ext cx="440859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" sz="2400" dirty="0">
                <a:latin typeface="Arial" panose="020B0604020202020204" pitchFamily="34" charset="0"/>
              </a:rPr>
              <a:t>集中</a:t>
            </a:r>
            <a:r>
              <a:rPr lang="zh-CN" altLang="en-US" sz="2400" dirty="0">
                <a:latin typeface="Arial" panose="020B0604020202020204" pitchFamily="34" charset="0"/>
              </a:rPr>
              <a:t>式</a:t>
            </a:r>
            <a:r>
              <a:rPr lang="en-US" altLang="zh-CN" sz="2400" dirty="0">
                <a:latin typeface="Arial" panose="020B0604020202020204" pitchFamily="34" charset="0"/>
              </a:rPr>
              <a:t>: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有集中的远程代码仓库，所有用户统一从远程仓库拉取和提交代码。一旦网络中断，无法进行代码的同步</a:t>
            </a:r>
            <a:r>
              <a:rPr lang="en-US" altLang="zh-CN" dirty="0">
                <a:latin typeface="Arial" panose="020B0604020202020204" pitchFamily="34" charset="0"/>
              </a:rPr>
              <a:t>(Subversion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CVS)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8158E5-0829-FD46-B0FB-5D9F60825A7A}"/>
              </a:ext>
            </a:extLst>
          </p:cNvPr>
          <p:cNvSpPr/>
          <p:nvPr/>
        </p:nvSpPr>
        <p:spPr>
          <a:xfrm>
            <a:off x="535517" y="5316702"/>
            <a:ext cx="44400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分布式</a:t>
            </a:r>
            <a:r>
              <a:rPr lang="en-US" altLang="zh-CN" sz="2400" dirty="0">
                <a:latin typeface="Arial" panose="020B0604020202020204" pitchFamily="34" charset="0"/>
              </a:rPr>
              <a:t>: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每个用户有自己的本地仓库，可以随时向其它用户的仓库同步代码。即使网络中断，不影响用户工作</a:t>
            </a:r>
            <a:r>
              <a:rPr lang="en-US" altLang="zh-CN" dirty="0">
                <a:latin typeface="Arial" panose="020B0604020202020204" pitchFamily="34" charset="0"/>
              </a:rPr>
              <a:t>(Git,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mercurial)</a:t>
            </a:r>
          </a:p>
        </p:txBody>
      </p:sp>
      <p:sp>
        <p:nvSpPr>
          <p:cNvPr id="21" name="罐形 20">
            <a:extLst>
              <a:ext uri="{FF2B5EF4-FFF2-40B4-BE49-F238E27FC236}">
                <a16:creationId xmlns:a16="http://schemas.microsoft.com/office/drawing/2014/main" id="{10DB60C5-0682-724C-BAB2-D039B1C5DDE3}"/>
              </a:ext>
            </a:extLst>
          </p:cNvPr>
          <p:cNvSpPr/>
          <p:nvPr/>
        </p:nvSpPr>
        <p:spPr>
          <a:xfrm>
            <a:off x="8675235" y="2546931"/>
            <a:ext cx="871721" cy="909169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sp>
        <p:nvSpPr>
          <p:cNvPr id="5" name="笑脸 4">
            <a:extLst>
              <a:ext uri="{FF2B5EF4-FFF2-40B4-BE49-F238E27FC236}">
                <a16:creationId xmlns:a16="http://schemas.microsoft.com/office/drawing/2014/main" id="{2214D1DA-1470-1646-BCBB-EF14DE5EAD4E}"/>
              </a:ext>
            </a:extLst>
          </p:cNvPr>
          <p:cNvSpPr/>
          <p:nvPr/>
        </p:nvSpPr>
        <p:spPr>
          <a:xfrm>
            <a:off x="7187674" y="3474757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笑脸 22">
            <a:extLst>
              <a:ext uri="{FF2B5EF4-FFF2-40B4-BE49-F238E27FC236}">
                <a16:creationId xmlns:a16="http://schemas.microsoft.com/office/drawing/2014/main" id="{15EFC6C9-50B9-8F42-8CF5-1963A2E88658}"/>
              </a:ext>
            </a:extLst>
          </p:cNvPr>
          <p:cNvSpPr/>
          <p:nvPr/>
        </p:nvSpPr>
        <p:spPr>
          <a:xfrm>
            <a:off x="7187674" y="1656084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笑脸 24">
            <a:extLst>
              <a:ext uri="{FF2B5EF4-FFF2-40B4-BE49-F238E27FC236}">
                <a16:creationId xmlns:a16="http://schemas.microsoft.com/office/drawing/2014/main" id="{FDE22FC5-0A41-AD43-A6F3-31B72FCDA10C}"/>
              </a:ext>
            </a:extLst>
          </p:cNvPr>
          <p:cNvSpPr/>
          <p:nvPr/>
        </p:nvSpPr>
        <p:spPr>
          <a:xfrm>
            <a:off x="8675235" y="4234270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3D5C1366-940E-CE4C-B85A-1DD1614EB858}"/>
              </a:ext>
            </a:extLst>
          </p:cNvPr>
          <p:cNvSpPr/>
          <p:nvPr/>
        </p:nvSpPr>
        <p:spPr>
          <a:xfrm>
            <a:off x="10101354" y="3486507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笑脸 26">
            <a:extLst>
              <a:ext uri="{FF2B5EF4-FFF2-40B4-BE49-F238E27FC236}">
                <a16:creationId xmlns:a16="http://schemas.microsoft.com/office/drawing/2014/main" id="{D90A19D5-259A-4443-9F9C-04328BB8238E}"/>
              </a:ext>
            </a:extLst>
          </p:cNvPr>
          <p:cNvSpPr/>
          <p:nvPr/>
        </p:nvSpPr>
        <p:spPr>
          <a:xfrm>
            <a:off x="10223948" y="1651287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笑脸 27">
            <a:extLst>
              <a:ext uri="{FF2B5EF4-FFF2-40B4-BE49-F238E27FC236}">
                <a16:creationId xmlns:a16="http://schemas.microsoft.com/office/drawing/2014/main" id="{896869A6-D8A5-0C46-9A81-F9FC424F73FE}"/>
              </a:ext>
            </a:extLst>
          </p:cNvPr>
          <p:cNvSpPr/>
          <p:nvPr/>
        </p:nvSpPr>
        <p:spPr>
          <a:xfrm>
            <a:off x="8656473" y="1143262"/>
            <a:ext cx="720000" cy="704552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47848EA-4F4F-7244-A11B-543BBB679E0C}"/>
              </a:ext>
            </a:extLst>
          </p:cNvPr>
          <p:cNvCxnSpPr>
            <a:stCxn id="23" idx="5"/>
            <a:endCxn id="21" idx="2"/>
          </p:cNvCxnSpPr>
          <p:nvPr/>
        </p:nvCxnSpPr>
        <p:spPr>
          <a:xfrm>
            <a:off x="7802232" y="2257457"/>
            <a:ext cx="873003" cy="744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11147D56-395E-B840-A0FF-1896534E288D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 flipV="1">
            <a:off x="7907674" y="3001516"/>
            <a:ext cx="767561" cy="825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F9124CC-9BAA-694A-80F1-71F99F794B76}"/>
              </a:ext>
            </a:extLst>
          </p:cNvPr>
          <p:cNvCxnSpPr>
            <a:stCxn id="28" idx="4"/>
            <a:endCxn id="21" idx="1"/>
          </p:cNvCxnSpPr>
          <p:nvPr/>
        </p:nvCxnSpPr>
        <p:spPr>
          <a:xfrm>
            <a:off x="9016473" y="1847814"/>
            <a:ext cx="94623" cy="699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9773777-F9D9-D149-94E6-E9955721C359}"/>
              </a:ext>
            </a:extLst>
          </p:cNvPr>
          <p:cNvCxnSpPr>
            <a:stCxn id="21" idx="4"/>
            <a:endCxn id="27" idx="3"/>
          </p:cNvCxnSpPr>
          <p:nvPr/>
        </p:nvCxnSpPr>
        <p:spPr>
          <a:xfrm flipV="1">
            <a:off x="9546956" y="2252660"/>
            <a:ext cx="782434" cy="748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79A7976-85ED-DA4A-869D-FF799D651895}"/>
              </a:ext>
            </a:extLst>
          </p:cNvPr>
          <p:cNvCxnSpPr>
            <a:stCxn id="21" idx="4"/>
            <a:endCxn id="26" idx="2"/>
          </p:cNvCxnSpPr>
          <p:nvPr/>
        </p:nvCxnSpPr>
        <p:spPr>
          <a:xfrm>
            <a:off x="9546956" y="3001516"/>
            <a:ext cx="554398" cy="83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4EC49023-17C5-4D42-9BE4-2BA318B611BB}"/>
              </a:ext>
            </a:extLst>
          </p:cNvPr>
          <p:cNvCxnSpPr>
            <a:stCxn id="21" idx="3"/>
            <a:endCxn id="25" idx="0"/>
          </p:cNvCxnSpPr>
          <p:nvPr/>
        </p:nvCxnSpPr>
        <p:spPr>
          <a:xfrm flipH="1">
            <a:off x="9035235" y="3456100"/>
            <a:ext cx="75861" cy="77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乘 37">
            <a:extLst>
              <a:ext uri="{FF2B5EF4-FFF2-40B4-BE49-F238E27FC236}">
                <a16:creationId xmlns:a16="http://schemas.microsoft.com/office/drawing/2014/main" id="{807EAB75-4924-DF4E-B3EB-BAE26B2B7FAF}"/>
              </a:ext>
            </a:extLst>
          </p:cNvPr>
          <p:cNvSpPr/>
          <p:nvPr/>
        </p:nvSpPr>
        <p:spPr>
          <a:xfrm>
            <a:off x="8595212" y="2562403"/>
            <a:ext cx="1070281" cy="106417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乘 41">
            <a:extLst>
              <a:ext uri="{FF2B5EF4-FFF2-40B4-BE49-F238E27FC236}">
                <a16:creationId xmlns:a16="http://schemas.microsoft.com/office/drawing/2014/main" id="{ADC7D8C0-2FFE-6742-ACC2-DE846226E288}"/>
              </a:ext>
            </a:extLst>
          </p:cNvPr>
          <p:cNvSpPr/>
          <p:nvPr/>
        </p:nvSpPr>
        <p:spPr>
          <a:xfrm>
            <a:off x="3575973" y="1806908"/>
            <a:ext cx="1070281" cy="106417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07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C351A31-561A-814D-9A50-1C1DFE08F57E}"/>
              </a:ext>
            </a:extLst>
          </p:cNvPr>
          <p:cNvSpPr/>
          <p:nvPr/>
        </p:nvSpPr>
        <p:spPr>
          <a:xfrm>
            <a:off x="302940" y="211873"/>
            <a:ext cx="76701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/>
                <a:ea typeface="微软雅黑"/>
                <a:cs typeface="微软雅黑"/>
              </a:rPr>
              <a:t>金锐：</a:t>
            </a: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百度效率云运营总监，资深敏捷教练。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endParaRPr lang="zh-CN" altLang="en-US" sz="2800" dirty="0">
              <a:latin typeface="微软雅黑"/>
              <a:ea typeface="微软雅黑"/>
              <a:cs typeface="微软雅黑"/>
            </a:endParaRPr>
          </a:p>
          <a:p>
            <a:endParaRPr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2E7EF2-7992-B441-A614-637A1FCF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390" y="1721942"/>
            <a:ext cx="2682790" cy="268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09EBDD-26D8-C842-BB3A-E0B9BADA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27" y="1721942"/>
            <a:ext cx="2478241" cy="268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81ABC2A-824F-A64F-8EAE-6F6D3849F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49" y="1721942"/>
            <a:ext cx="2605495" cy="268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E4CDF40-0069-A742-A6CE-B675941DEA0D}"/>
              </a:ext>
            </a:extLst>
          </p:cNvPr>
          <p:cNvSpPr txBox="1"/>
          <p:nvPr/>
        </p:nvSpPr>
        <p:spPr>
          <a:xfrm>
            <a:off x="857849" y="4605454"/>
            <a:ext cx="26054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年程序猿经历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600" dirty="0"/>
              <a:t>Java,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Python,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JS,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Ruby,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Clojure</a:t>
            </a:r>
            <a:endParaRPr kumimoji="1"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8452A6-2BFD-204C-B80B-39EF9243FF60}"/>
              </a:ext>
            </a:extLst>
          </p:cNvPr>
          <p:cNvSpPr txBox="1"/>
          <p:nvPr/>
        </p:nvSpPr>
        <p:spPr>
          <a:xfrm>
            <a:off x="4757390" y="4605453"/>
            <a:ext cx="26054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年咨询狮经历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百度地图，百度</a:t>
            </a:r>
            <a:r>
              <a:rPr kumimoji="1" lang="en-US" altLang="zh-CN" sz="1600" dirty="0">
                <a:ea typeface="Microsoft YaHei" panose="020B0503020204020204" pitchFamily="34" charset="-122"/>
              </a:rPr>
              <a:t>O2O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，度小满，</a:t>
            </a:r>
            <a:r>
              <a:rPr kumimoji="1" lang="en-US" altLang="zh-CN" sz="1600" dirty="0">
                <a:ea typeface="Microsoft YaHei" panose="020B0503020204020204" pitchFamily="34" charset="-122"/>
              </a:rPr>
              <a:t>DuerOS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百度</a:t>
            </a:r>
            <a:r>
              <a:rPr kumimoji="1" lang="en-US" altLang="zh-CN" sz="1600" dirty="0">
                <a:ea typeface="Microsoft YaHei" panose="020B0503020204020204" pitchFamily="34" charset="-122"/>
              </a:rPr>
              <a:t>App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自动驾驶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4DA2D6-5C9A-1746-9909-FBB1CAFC85BA}"/>
              </a:ext>
            </a:extLst>
          </p:cNvPr>
          <p:cNvSpPr txBox="1"/>
          <p:nvPr/>
        </p:nvSpPr>
        <p:spPr>
          <a:xfrm>
            <a:off x="8559527" y="4605453"/>
            <a:ext cx="2605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年产品汪经历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百度效率云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59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66569-3A48-5043-BC3D-C00E3EA5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GIT</a:t>
            </a:r>
            <a:r>
              <a:rPr kumimoji="1" lang="zh-CN" altLang="en-US" sz="2800" dirty="0"/>
              <a:t>是如何工作的</a:t>
            </a:r>
            <a:r>
              <a:rPr kumimoji="1" lang="en-US" altLang="zh-CN" sz="2800" dirty="0"/>
              <a:t>--</a:t>
            </a:r>
            <a:r>
              <a:rPr kumimoji="1" lang="zh-CN" altLang="en-US" sz="2800" dirty="0"/>
              <a:t>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7CB333-968B-184D-8363-8712BA64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1" y="1729261"/>
            <a:ext cx="5287182" cy="4250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899178-6155-E44C-8E10-8D153870DAC0}"/>
              </a:ext>
            </a:extLst>
          </p:cNvPr>
          <p:cNvSpPr txBox="1"/>
          <p:nvPr/>
        </p:nvSpPr>
        <p:spPr>
          <a:xfrm>
            <a:off x="6699418" y="1853248"/>
            <a:ext cx="528492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GIT</a:t>
            </a:r>
            <a:r>
              <a:rPr kumimoji="1" lang="zh-CN" altLang="en-US" sz="2400" dirty="0"/>
              <a:t>的典型模型</a:t>
            </a:r>
            <a:r>
              <a:rPr kumimoji="1" lang="en-US" altLang="zh-CN" sz="2400" dirty="0"/>
              <a:t>: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workspace:</a:t>
            </a:r>
            <a:r>
              <a:rPr kumimoji="1" lang="zh-CN" altLang="en-US" dirty="0"/>
              <a:t> 用户本地的工作空间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Index:</a:t>
            </a:r>
            <a:r>
              <a:rPr kumimoji="1" lang="zh-CN" altLang="en-US" dirty="0"/>
              <a:t> 用来记录本地所有的变更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repository:</a:t>
            </a:r>
            <a:r>
              <a:rPr kumimoji="1" lang="zh-CN" altLang="en-US" dirty="0"/>
              <a:t> 本地仓库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repository:</a:t>
            </a:r>
            <a:r>
              <a:rPr kumimoji="1" lang="zh-CN" altLang="en-US" dirty="0"/>
              <a:t> 远程仓库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主要指令</a:t>
            </a:r>
            <a:r>
              <a:rPr kumimoji="1" lang="en-US" altLang="zh-CN" dirty="0"/>
              <a:t>: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Add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Commit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Push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Pull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Fetch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Rebase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Checkout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diff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9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57CF1-E054-924E-AF95-F4FE832C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GIT</a:t>
            </a:r>
            <a:r>
              <a:rPr kumimoji="1" lang="zh-CN" altLang="en-US" sz="2800" dirty="0"/>
              <a:t>的安装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1800D-49AB-414A-878E-2A57375C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837" y="2052918"/>
            <a:ext cx="4943476" cy="4195481"/>
          </a:xfrm>
        </p:spPr>
        <p:txBody>
          <a:bodyPr/>
          <a:lstStyle/>
          <a:p>
            <a:r>
              <a:rPr kumimoji="1" lang="en-US" altLang="zh-CN" dirty="0"/>
              <a:t>Window:</a:t>
            </a:r>
            <a:r>
              <a:rPr kumimoji="1" lang="zh-CN" altLang="en-US" dirty="0"/>
              <a:t> </a:t>
            </a:r>
            <a:r>
              <a:rPr kumimoji="1" lang="en-US" altLang="zh-CN" dirty="0"/>
              <a:t>GITBASH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lang="en" altLang="zh-CN" dirty="0">
                <a:hlinkClick r:id="rId2"/>
              </a:rPr>
              <a:t>https://gitforwindows.org/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B8B8CF-9C7A-A543-805C-B5EF9A16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9" y="4150657"/>
            <a:ext cx="4911727" cy="498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146D8E-1421-F749-B72B-AF4379F1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37" y="3066859"/>
            <a:ext cx="5259387" cy="36800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1A5DC2-DE9E-8945-822A-F8953B67A9A1}"/>
              </a:ext>
            </a:extLst>
          </p:cNvPr>
          <p:cNvSpPr txBox="1">
            <a:spLocks/>
          </p:cNvSpPr>
          <p:nvPr/>
        </p:nvSpPr>
        <p:spPr>
          <a:xfrm>
            <a:off x="821109" y="2052917"/>
            <a:ext cx="494347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CN" dirty="0"/>
              <a:t>Linux(</a:t>
            </a:r>
            <a:r>
              <a:rPr kumimoji="1" lang="zh-CN" altLang="en-US" dirty="0"/>
              <a:t>以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为例</a:t>
            </a:r>
            <a:r>
              <a:rPr kumimoji="1" lang="en-US" altLang="zh-CN" dirty="0"/>
              <a:t>):</a:t>
            </a:r>
            <a:r>
              <a:rPr kumimoji="1" lang="zh-CN" altLang="en-US" dirty="0"/>
              <a:t> 命令行输入</a:t>
            </a:r>
            <a:r>
              <a:rPr kumimoji="1" lang="en-US" altLang="zh-CN" dirty="0"/>
              <a:t>apt-get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命令行输入 </a:t>
            </a:r>
            <a:r>
              <a:rPr kumimoji="1" lang="en-US" altLang="zh-CN" dirty="0"/>
              <a:t>brew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08859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C8C5B-612F-5A4B-9C79-BA24301C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5982"/>
          </a:xfrm>
        </p:spPr>
        <p:txBody>
          <a:bodyPr/>
          <a:lstStyle/>
          <a:p>
            <a:r>
              <a:rPr kumimoji="1" lang="zh-CN" altLang="en-US" sz="2800" dirty="0"/>
              <a:t>今天的练习</a:t>
            </a:r>
            <a:r>
              <a:rPr kumimoji="1" lang="en-US" altLang="zh-CN" sz="2800" dirty="0"/>
              <a:t>: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35190-ABAA-E045-BC2B-DC78BDC3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10031"/>
            <a:ext cx="8946541" cy="4195481"/>
          </a:xfrm>
        </p:spPr>
        <p:txBody>
          <a:bodyPr/>
          <a:lstStyle/>
          <a:p>
            <a:r>
              <a:rPr kumimoji="1" lang="zh-CN" altLang="en-US" dirty="0"/>
              <a:t>从统一的远程仓库下载代码到本地</a:t>
            </a:r>
            <a:endParaRPr kumimoji="1" lang="en-US" altLang="zh-CN" dirty="0"/>
          </a:p>
          <a:p>
            <a:r>
              <a:rPr kumimoji="1" lang="zh-CN" altLang="en-US" dirty="0"/>
              <a:t>在本地创建分支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在分支上添加一个文件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完成本地代码提交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将本地的变更提交到远程代码仓库</a:t>
            </a:r>
            <a:r>
              <a:rPr kumimoji="1"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9868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6BF2919-4032-6345-8866-D1F07A73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5982"/>
          </a:xfrm>
        </p:spPr>
        <p:txBody>
          <a:bodyPr/>
          <a:lstStyle/>
          <a:p>
            <a:r>
              <a:rPr kumimoji="1" lang="zh-CN" altLang="en-US" sz="2800" dirty="0"/>
              <a:t>总结</a:t>
            </a:r>
            <a:r>
              <a:rPr kumimoji="1" lang="en-US" altLang="zh-CN" sz="2800" dirty="0"/>
              <a:t>:</a:t>
            </a:r>
            <a:endParaRPr kumimoji="1" lang="zh-CN" altLang="en-US" sz="28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9705AFF-65CE-4141-B76F-F08AF6A8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14551"/>
            <a:ext cx="10155239" cy="3162299"/>
          </a:xfrm>
        </p:spPr>
        <p:txBody>
          <a:bodyPr/>
          <a:lstStyle/>
          <a:p>
            <a:r>
              <a:rPr kumimoji="1" lang="zh-CN" altLang="en-US" dirty="0"/>
              <a:t>软件配置管理是软件开发从个人开发转为团队工程的重要实践</a:t>
            </a:r>
            <a:endParaRPr kumimoji="1" lang="en-US" altLang="zh-CN" dirty="0"/>
          </a:p>
          <a:p>
            <a:r>
              <a:rPr kumimoji="1" lang="zh-CN" altLang="en-US" dirty="0"/>
              <a:t>技术上追求自由，但团队协作需要规则</a:t>
            </a:r>
            <a:endParaRPr kumimoji="1" lang="en-US" altLang="zh-CN" dirty="0"/>
          </a:p>
          <a:p>
            <a:r>
              <a:rPr kumimoji="1" lang="zh-CN" altLang="en-US" dirty="0"/>
              <a:t>扔掉鼠标，从今天开始做一名键盘侠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940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CBAFC-763A-654E-B716-D1B87110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4157"/>
          </a:xfrm>
        </p:spPr>
        <p:txBody>
          <a:bodyPr/>
          <a:lstStyle/>
          <a:p>
            <a:r>
              <a:rPr kumimoji="1" lang="zh-CN" altLang="en-US" sz="2800" dirty="0"/>
              <a:t>关于</a:t>
            </a:r>
            <a:r>
              <a:rPr kumimoji="1" lang="en-US" altLang="zh-CN" sz="2800" dirty="0"/>
              <a:t>GIT</a:t>
            </a:r>
            <a:r>
              <a:rPr kumimoji="1" lang="zh-CN" altLang="en-US" sz="2800" dirty="0"/>
              <a:t>的其他学习资料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B299F-8ED8-3F47-8D6D-D85EF9D14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</a:t>
            </a:r>
            <a:r>
              <a:rPr kumimoji="1" lang="zh-CN" altLang="en-US" dirty="0"/>
              <a:t>主页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>
                <a:hlinkClick r:id="rId2"/>
              </a:rPr>
              <a:t>https://git-scm.com/</a:t>
            </a:r>
            <a:endParaRPr lang="en" altLang="zh-CN" dirty="0"/>
          </a:p>
          <a:p>
            <a:r>
              <a:rPr kumimoji="1" lang="en-US" altLang="zh-CN" dirty="0"/>
              <a:t>CSDN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教程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>
                <a:hlinkClick r:id="rId3"/>
              </a:rPr>
              <a:t>https://blog.csdn.net/Sakura_Vv/article/details/82872282</a:t>
            </a:r>
            <a:endParaRPr lang="en" altLang="zh-CN" dirty="0"/>
          </a:p>
          <a:p>
            <a:r>
              <a:rPr lang="en-US" altLang="zh-CN" dirty="0"/>
              <a:t>GIT-CHEAT-SHEET</a:t>
            </a: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38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7CF5C05-C80A-7343-8D40-C6161A4A8D2D}"/>
              </a:ext>
            </a:extLst>
          </p:cNvPr>
          <p:cNvSpPr txBox="1"/>
          <p:nvPr/>
        </p:nvSpPr>
        <p:spPr>
          <a:xfrm>
            <a:off x="679450" y="5569811"/>
            <a:ext cx="1050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关注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百度效率云官方公众号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了解关于敏捷开发，</a:t>
            </a:r>
            <a:r>
              <a:rPr kumimoji="1" lang="en-US" altLang="zh-CN" dirty="0"/>
              <a:t>DevOps,</a:t>
            </a:r>
            <a:r>
              <a:rPr kumimoji="1" lang="zh-CN" altLang="en-US" dirty="0"/>
              <a:t> 云原生相关的软件工程知识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A6D00-EB3B-9142-ADEB-8A42A364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01" y="1115878"/>
            <a:ext cx="4021810" cy="402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2BC5B-D37B-2B4F-B17A-B9230C68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50" y="2300288"/>
            <a:ext cx="8946541" cy="33337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9600" dirty="0"/>
              <a:t>Q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&amp;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A</a:t>
            </a:r>
            <a:endParaRPr kumimoji="1"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63566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989F9-9C15-F148-8081-16FCBC99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今天我要分享什么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1A5E4-A97E-C042-8011-7280EA81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</a:p>
          <a:p>
            <a:r>
              <a:rPr kumimoji="1" lang="zh-CN" altLang="en-US" dirty="0"/>
              <a:t>常见的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工具介绍</a:t>
            </a:r>
            <a:endParaRPr kumimoji="1" lang="en-US" altLang="zh-CN" dirty="0"/>
          </a:p>
          <a:p>
            <a:r>
              <a:rPr kumimoji="1" lang="zh-CN" altLang="en-US" dirty="0"/>
              <a:t>互联网汪最喜欢的</a:t>
            </a:r>
            <a:r>
              <a:rPr kumimoji="1" lang="en-US" altLang="zh-CN" dirty="0"/>
              <a:t>SC</a:t>
            </a:r>
            <a:r>
              <a:rPr kumimoji="1" lang="zh-CN" altLang="en-US" dirty="0"/>
              <a:t>工具</a:t>
            </a:r>
            <a:r>
              <a:rPr kumimoji="1" lang="en-US" altLang="zh-CN" dirty="0"/>
              <a:t>—GIT</a:t>
            </a:r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的常见操作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92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17D62-2C94-D54E-867C-67499622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故事一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2000-2004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我上大学的时候如何写作业</a:t>
            </a:r>
            <a:endParaRPr kumimoji="1"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8C66D-045F-AC46-88A9-8C07091C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7" y="1853248"/>
            <a:ext cx="5305861" cy="2748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F7EE29-6BFE-0F4A-8361-72E72CCE6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17" y="1853248"/>
            <a:ext cx="5571888" cy="27484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ACB3BC-82F8-BE47-BEFC-98633DA7606B}"/>
              </a:ext>
            </a:extLst>
          </p:cNvPr>
          <p:cNvSpPr txBox="1"/>
          <p:nvPr/>
        </p:nvSpPr>
        <p:spPr>
          <a:xfrm>
            <a:off x="802888" y="4939990"/>
            <a:ext cx="34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大一大二，在学校机房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16016F-4A67-3442-8A16-83175ABB5EF5}"/>
              </a:ext>
            </a:extLst>
          </p:cNvPr>
          <p:cNvSpPr txBox="1"/>
          <p:nvPr/>
        </p:nvSpPr>
        <p:spPr>
          <a:xfrm>
            <a:off x="6703381" y="4941332"/>
            <a:ext cx="344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大三大四，在宿舍</a:t>
            </a:r>
          </a:p>
        </p:txBody>
      </p:sp>
    </p:spTree>
    <p:extLst>
      <p:ext uri="{BB962C8B-B14F-4D97-AF65-F5344CB8AC3E}">
        <p14:creationId xmlns:p14="http://schemas.microsoft.com/office/powerpoint/2010/main" val="152205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805198E-DB58-6E41-BBA5-D4736CAB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13372" cy="1400530"/>
          </a:xfrm>
        </p:spPr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故事二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，身处威尼斯的程序猿如何工作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EA74BD-B157-7A4D-B56B-AB74BAFD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66572"/>
            <a:ext cx="3985147" cy="2901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2E3FBA-9380-1147-B244-DAD7556C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00" y="3489928"/>
            <a:ext cx="3890851" cy="2918138"/>
          </a:xfrm>
          <a:prstGeom prst="rect">
            <a:avLst/>
          </a:prstGeom>
        </p:spPr>
      </p:pic>
      <p:sp>
        <p:nvSpPr>
          <p:cNvPr id="9" name="下弧形箭头 8">
            <a:extLst>
              <a:ext uri="{FF2B5EF4-FFF2-40B4-BE49-F238E27FC236}">
                <a16:creationId xmlns:a16="http://schemas.microsoft.com/office/drawing/2014/main" id="{87F82160-942C-9448-9B78-5BB20C8FD61A}"/>
              </a:ext>
            </a:extLst>
          </p:cNvPr>
          <p:cNvSpPr/>
          <p:nvPr/>
        </p:nvSpPr>
        <p:spPr>
          <a:xfrm rot="2163256">
            <a:off x="5655235" y="1790234"/>
            <a:ext cx="1915844" cy="77702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>
            <a:extLst>
              <a:ext uri="{FF2B5EF4-FFF2-40B4-BE49-F238E27FC236}">
                <a16:creationId xmlns:a16="http://schemas.microsoft.com/office/drawing/2014/main" id="{78A580D1-089A-CF4E-A910-29ADC8AAA9FF}"/>
              </a:ext>
            </a:extLst>
          </p:cNvPr>
          <p:cNvSpPr/>
          <p:nvPr/>
        </p:nvSpPr>
        <p:spPr>
          <a:xfrm rot="12701363">
            <a:off x="4036283" y="5698281"/>
            <a:ext cx="1874405" cy="669073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6D63D6-CAC1-F24E-8F40-AFF070BC5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46" y="2937886"/>
            <a:ext cx="761633" cy="7616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855C9E-88D8-864E-87C1-312A4EBE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646" y="3789882"/>
            <a:ext cx="1402576" cy="5807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367F02-75FE-AE43-95F8-52B9187F6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646" y="4442119"/>
            <a:ext cx="920955" cy="6840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DC19E8A-B41F-D44E-BF9C-89C511DF8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426" y="5197677"/>
            <a:ext cx="1511264" cy="6377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BD71FE-9604-474C-898A-F2CA4250D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904" y="2235252"/>
            <a:ext cx="1402318" cy="6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0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5F12287-0EEE-0148-8D56-2CB2C20B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13372" cy="1400530"/>
          </a:xfrm>
        </p:spPr>
        <p:txBody>
          <a:bodyPr/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企业内部软件开发的核心要素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协作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2477DC-D496-5941-BB5B-F07C9A934745}"/>
              </a:ext>
            </a:extLst>
          </p:cNvPr>
          <p:cNvSpPr txBox="1"/>
          <p:nvPr/>
        </p:nvSpPr>
        <p:spPr>
          <a:xfrm>
            <a:off x="646111" y="1853248"/>
            <a:ext cx="548173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协作内容</a:t>
            </a:r>
            <a:r>
              <a:rPr kumimoji="1" lang="en-US" altLang="zh-CN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基于自然语言</a:t>
            </a:r>
            <a:r>
              <a:rPr kumimoji="1" lang="en-US" altLang="zh-CN" dirty="0"/>
              <a:t>:</a:t>
            </a:r>
            <a:r>
              <a:rPr kumimoji="1" lang="zh-CN" altLang="en-US" dirty="0"/>
              <a:t>  需求，进展，信息，文档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DSL:</a:t>
            </a:r>
            <a:r>
              <a:rPr kumimoji="1" lang="zh-CN" altLang="en-US" dirty="0"/>
              <a:t> 代码，数据，配置文件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基于非文字</a:t>
            </a:r>
            <a:r>
              <a:rPr kumimoji="1" lang="en-US" altLang="zh-CN" dirty="0"/>
              <a:t>:</a:t>
            </a:r>
            <a:r>
              <a:rPr kumimoji="1" lang="zh-CN" altLang="en-US" dirty="0"/>
              <a:t> 软件包，图片，音频，视频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ECB758-9D46-294F-B1DC-3D495A4269AE}"/>
              </a:ext>
            </a:extLst>
          </p:cNvPr>
          <p:cNvSpPr/>
          <p:nvPr/>
        </p:nvSpPr>
        <p:spPr>
          <a:xfrm>
            <a:off x="646111" y="3456878"/>
            <a:ext cx="1829460" cy="9813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Idea</a:t>
            </a:r>
            <a:endParaRPr kumimoji="1"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7702BD-442C-FF4C-ADA9-67DF3DBD1BE8}"/>
              </a:ext>
            </a:extLst>
          </p:cNvPr>
          <p:cNvSpPr/>
          <p:nvPr/>
        </p:nvSpPr>
        <p:spPr>
          <a:xfrm>
            <a:off x="2839185" y="3456878"/>
            <a:ext cx="1829460" cy="9813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设计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6D0DD5-D58D-984F-9864-488193421CB8}"/>
              </a:ext>
            </a:extLst>
          </p:cNvPr>
          <p:cNvSpPr/>
          <p:nvPr/>
        </p:nvSpPr>
        <p:spPr>
          <a:xfrm>
            <a:off x="5032259" y="3456878"/>
            <a:ext cx="1829460" cy="9813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开发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A7D069-1A23-DD48-A7D5-81C138857ED4}"/>
              </a:ext>
            </a:extLst>
          </p:cNvPr>
          <p:cNvSpPr/>
          <p:nvPr/>
        </p:nvSpPr>
        <p:spPr>
          <a:xfrm>
            <a:off x="7207624" y="3459649"/>
            <a:ext cx="1829460" cy="98130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测试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F7D87C-18CB-2C4D-B7B6-AD3EC134B0D9}"/>
              </a:ext>
            </a:extLst>
          </p:cNvPr>
          <p:cNvSpPr/>
          <p:nvPr/>
        </p:nvSpPr>
        <p:spPr>
          <a:xfrm>
            <a:off x="9382989" y="3456878"/>
            <a:ext cx="1829460" cy="981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部署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52E408-99D5-F44B-82BE-CA875A6847F0}"/>
              </a:ext>
            </a:extLst>
          </p:cNvPr>
          <p:cNvSpPr txBox="1"/>
          <p:nvPr/>
        </p:nvSpPr>
        <p:spPr>
          <a:xfrm>
            <a:off x="646111" y="4599296"/>
            <a:ext cx="182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信息，文档，图片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06662B-7BC8-1648-9F73-88F98E1BD3B0}"/>
              </a:ext>
            </a:extLst>
          </p:cNvPr>
          <p:cNvSpPr txBox="1"/>
          <p:nvPr/>
        </p:nvSpPr>
        <p:spPr>
          <a:xfrm>
            <a:off x="2839184" y="4599296"/>
            <a:ext cx="182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信息，文档，图片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DF3570-61C4-5A46-9F51-AE6C00BBA292}"/>
              </a:ext>
            </a:extLst>
          </p:cNvPr>
          <p:cNvSpPr txBox="1"/>
          <p:nvPr/>
        </p:nvSpPr>
        <p:spPr>
          <a:xfrm>
            <a:off x="5032258" y="4599296"/>
            <a:ext cx="182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信息，文档，图片，进展，代码，数据，软件包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4F532F-78E9-F34E-A9D2-8944BDEC5581}"/>
              </a:ext>
            </a:extLst>
          </p:cNvPr>
          <p:cNvSpPr txBox="1"/>
          <p:nvPr/>
        </p:nvSpPr>
        <p:spPr>
          <a:xfrm>
            <a:off x="7207623" y="4599295"/>
            <a:ext cx="1829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信息，文档，图片，进展，代码，数据，软件包，配置文件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288C33-AEB2-5C42-AF0B-7E9BE246437A}"/>
              </a:ext>
            </a:extLst>
          </p:cNvPr>
          <p:cNvSpPr txBox="1"/>
          <p:nvPr/>
        </p:nvSpPr>
        <p:spPr>
          <a:xfrm>
            <a:off x="9400697" y="4564487"/>
            <a:ext cx="1829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信息，文档，图片，进展，代码，数据，软件包，配置文件，视频，音频</a:t>
            </a:r>
          </a:p>
        </p:txBody>
      </p:sp>
    </p:spTree>
    <p:extLst>
      <p:ext uri="{BB962C8B-B14F-4D97-AF65-F5344CB8AC3E}">
        <p14:creationId xmlns:p14="http://schemas.microsoft.com/office/powerpoint/2010/main" val="100033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68797-8504-C945-9950-F21D64848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6116"/>
          </a:xfrm>
        </p:spPr>
        <p:txBody>
          <a:bodyPr/>
          <a:lstStyle/>
          <a:p>
            <a:r>
              <a:rPr kumimoji="1" lang="zh-CN" altLang="en-US" sz="2800" dirty="0"/>
              <a:t>举个例子</a:t>
            </a:r>
            <a:r>
              <a:rPr kumimoji="1" lang="en-US" altLang="zh-CN" sz="2800" dirty="0"/>
              <a:t>:</a:t>
            </a:r>
            <a:r>
              <a:rPr kumimoji="1" lang="zh-CN" altLang="en-US" sz="2800" dirty="0"/>
              <a:t> 百度是如何组装不同类型的智能音箱的</a:t>
            </a:r>
          </a:p>
        </p:txBody>
      </p:sp>
      <p:sp>
        <p:nvSpPr>
          <p:cNvPr id="6" name="罐形 5">
            <a:extLst>
              <a:ext uri="{FF2B5EF4-FFF2-40B4-BE49-F238E27FC236}">
                <a16:creationId xmlns:a16="http://schemas.microsoft.com/office/drawing/2014/main" id="{3378AB07-C39B-A04E-962A-4D505E4614DB}"/>
              </a:ext>
            </a:extLst>
          </p:cNvPr>
          <p:cNvSpPr/>
          <p:nvPr/>
        </p:nvSpPr>
        <p:spPr>
          <a:xfrm>
            <a:off x="472859" y="4363562"/>
            <a:ext cx="555347" cy="751020"/>
          </a:xfrm>
          <a:prstGeom prst="can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训练用数据</a:t>
            </a:r>
          </a:p>
        </p:txBody>
      </p:sp>
      <p:sp>
        <p:nvSpPr>
          <p:cNvPr id="7" name="剪去单角的矩形 6">
            <a:extLst>
              <a:ext uri="{FF2B5EF4-FFF2-40B4-BE49-F238E27FC236}">
                <a16:creationId xmlns:a16="http://schemas.microsoft.com/office/drawing/2014/main" id="{F2A09692-38D4-FB41-BFFD-191554A0D384}"/>
              </a:ext>
            </a:extLst>
          </p:cNvPr>
          <p:cNvSpPr/>
          <p:nvPr/>
        </p:nvSpPr>
        <p:spPr>
          <a:xfrm>
            <a:off x="1368897" y="4414003"/>
            <a:ext cx="779849" cy="650137"/>
          </a:xfrm>
          <a:prstGeom prst="snip1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语义解析模型</a:t>
            </a:r>
          </a:p>
        </p:txBody>
      </p:sp>
      <p:sp>
        <p:nvSpPr>
          <p:cNvPr id="8" name="剪去单角的矩形 7">
            <a:extLst>
              <a:ext uri="{FF2B5EF4-FFF2-40B4-BE49-F238E27FC236}">
                <a16:creationId xmlns:a16="http://schemas.microsoft.com/office/drawing/2014/main" id="{CD8AE55F-46F5-EF47-8815-8628157D8AF3}"/>
              </a:ext>
            </a:extLst>
          </p:cNvPr>
          <p:cNvSpPr/>
          <p:nvPr/>
        </p:nvSpPr>
        <p:spPr>
          <a:xfrm>
            <a:off x="2394910" y="4414003"/>
            <a:ext cx="779849" cy="650137"/>
          </a:xfrm>
          <a:prstGeom prst="snip1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其它服务代码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EB459B-2BC1-294C-B3E1-B9FC970C13D7}"/>
              </a:ext>
            </a:extLst>
          </p:cNvPr>
          <p:cNvGrpSpPr/>
          <p:nvPr/>
        </p:nvGrpSpPr>
        <p:grpSpPr>
          <a:xfrm>
            <a:off x="4171441" y="2846295"/>
            <a:ext cx="833021" cy="820141"/>
            <a:chOff x="6990991" y="3360552"/>
            <a:chExt cx="1092632" cy="11339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FFBF03-C540-9D4C-A124-EFF65DF30B43}"/>
                </a:ext>
              </a:extLst>
            </p:cNvPr>
            <p:cNvSpPr/>
            <p:nvPr/>
          </p:nvSpPr>
          <p:spPr>
            <a:xfrm>
              <a:off x="7005234" y="336313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961E54D-18F4-8C47-9A62-D47F056427A5}"/>
                </a:ext>
              </a:extLst>
            </p:cNvPr>
            <p:cNvSpPr/>
            <p:nvPr/>
          </p:nvSpPr>
          <p:spPr>
            <a:xfrm>
              <a:off x="7390109" y="336055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669D82-F943-584C-9E76-A424815D2BF5}"/>
                </a:ext>
              </a:extLst>
            </p:cNvPr>
            <p:cNvSpPr/>
            <p:nvPr/>
          </p:nvSpPr>
          <p:spPr>
            <a:xfrm>
              <a:off x="7784926" y="336055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86109A8-7E0D-874C-8578-819C3730F844}"/>
                </a:ext>
              </a:extLst>
            </p:cNvPr>
            <p:cNvSpPr/>
            <p:nvPr/>
          </p:nvSpPr>
          <p:spPr>
            <a:xfrm>
              <a:off x="7002652" y="3791137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9DD2EC4-C588-084D-AF89-DD40CEC4A015}"/>
                </a:ext>
              </a:extLst>
            </p:cNvPr>
            <p:cNvSpPr/>
            <p:nvPr/>
          </p:nvSpPr>
          <p:spPr>
            <a:xfrm>
              <a:off x="7390109" y="3791137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1594C1-50F8-764E-9846-C12CC0A145A6}"/>
                </a:ext>
              </a:extLst>
            </p:cNvPr>
            <p:cNvSpPr/>
            <p:nvPr/>
          </p:nvSpPr>
          <p:spPr>
            <a:xfrm>
              <a:off x="7784926" y="3791137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DB1A55A-258C-6540-82A3-68FD6E76105A}"/>
                </a:ext>
              </a:extLst>
            </p:cNvPr>
            <p:cNvSpPr/>
            <p:nvPr/>
          </p:nvSpPr>
          <p:spPr>
            <a:xfrm>
              <a:off x="6990991" y="418454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AA4F1F-0D11-A048-90B6-F18C48DF0F76}"/>
                </a:ext>
              </a:extLst>
            </p:cNvPr>
            <p:cNvSpPr/>
            <p:nvPr/>
          </p:nvSpPr>
          <p:spPr>
            <a:xfrm>
              <a:off x="7385102" y="418196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59472A5-43E6-5947-8C0A-E8DC6AEE3F0D}"/>
                </a:ext>
              </a:extLst>
            </p:cNvPr>
            <p:cNvSpPr/>
            <p:nvPr/>
          </p:nvSpPr>
          <p:spPr>
            <a:xfrm>
              <a:off x="7789155" y="4181962"/>
              <a:ext cx="294468" cy="30996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6FAE4C1-1D7B-E841-BE75-97B74D25E015}"/>
              </a:ext>
            </a:extLst>
          </p:cNvPr>
          <p:cNvSpPr/>
          <p:nvPr/>
        </p:nvSpPr>
        <p:spPr>
          <a:xfrm>
            <a:off x="5206703" y="2846295"/>
            <a:ext cx="837973" cy="8182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模具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A71ED1-7195-8F4C-AF2E-B3362ED2A5FF}"/>
              </a:ext>
            </a:extLst>
          </p:cNvPr>
          <p:cNvSpPr/>
          <p:nvPr/>
        </p:nvSpPr>
        <p:spPr>
          <a:xfrm>
            <a:off x="4163265" y="4016020"/>
            <a:ext cx="837973" cy="8182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喇叭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AB11BB8-BFD3-554A-B76E-0CD53DF8568E}"/>
              </a:ext>
            </a:extLst>
          </p:cNvPr>
          <p:cNvSpPr/>
          <p:nvPr/>
        </p:nvSpPr>
        <p:spPr>
          <a:xfrm>
            <a:off x="5225404" y="4016020"/>
            <a:ext cx="837973" cy="8182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屏幕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EA87E9-E707-FE43-8A7C-50F5043C1417}"/>
              </a:ext>
            </a:extLst>
          </p:cNvPr>
          <p:cNvSpPr txBox="1"/>
          <p:nvPr/>
        </p:nvSpPr>
        <p:spPr>
          <a:xfrm>
            <a:off x="4283692" y="3070480"/>
            <a:ext cx="734792" cy="20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麦克风阵列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4722035-6A51-D44F-B696-542F4F5C7DE7}"/>
              </a:ext>
            </a:extLst>
          </p:cNvPr>
          <p:cNvSpPr/>
          <p:nvPr/>
        </p:nvSpPr>
        <p:spPr>
          <a:xfrm>
            <a:off x="249584" y="4016020"/>
            <a:ext cx="3322720" cy="11799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 dirty="0"/>
              <a:t>DuerOS</a:t>
            </a:r>
            <a:r>
              <a:rPr kumimoji="1" lang="zh-CN" altLang="en-US" sz="1200" dirty="0"/>
              <a:t>服务端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35B790E-E840-DE4F-BAE4-C3977C94B7BA}"/>
              </a:ext>
            </a:extLst>
          </p:cNvPr>
          <p:cNvSpPr/>
          <p:nvPr/>
        </p:nvSpPr>
        <p:spPr>
          <a:xfrm>
            <a:off x="257165" y="2754707"/>
            <a:ext cx="3322720" cy="11799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 dirty="0"/>
              <a:t>DuerOS</a:t>
            </a:r>
            <a:r>
              <a:rPr kumimoji="1" lang="zh-CN" altLang="en-US" sz="1200" dirty="0"/>
              <a:t>客户端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DEB47B-E5C3-194B-BE9D-CDD653B6360A}"/>
              </a:ext>
            </a:extLst>
          </p:cNvPr>
          <p:cNvSpPr/>
          <p:nvPr/>
        </p:nvSpPr>
        <p:spPr>
          <a:xfrm>
            <a:off x="891942" y="3070480"/>
            <a:ext cx="464809" cy="699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屏幕适配模块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4B5E9DB-EC8C-804E-9072-8F5C8857EA7C}"/>
              </a:ext>
            </a:extLst>
          </p:cNvPr>
          <p:cNvSpPr/>
          <p:nvPr/>
        </p:nvSpPr>
        <p:spPr>
          <a:xfrm>
            <a:off x="1447289" y="3070480"/>
            <a:ext cx="464809" cy="699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声音解析模块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1151BF-E650-5D44-925A-3C55D663CE7A}"/>
              </a:ext>
            </a:extLst>
          </p:cNvPr>
          <p:cNvSpPr/>
          <p:nvPr/>
        </p:nvSpPr>
        <p:spPr>
          <a:xfrm>
            <a:off x="2003625" y="3070480"/>
            <a:ext cx="464809" cy="699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操作界面模块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65F9782-B856-3141-A67A-56F9D6F62BF9}"/>
              </a:ext>
            </a:extLst>
          </p:cNvPr>
          <p:cNvSpPr/>
          <p:nvPr/>
        </p:nvSpPr>
        <p:spPr>
          <a:xfrm>
            <a:off x="2571155" y="3070480"/>
            <a:ext cx="464809" cy="699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其它功能模块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C4C3C8E-D932-4842-8D1A-D06C6BF8523C}"/>
              </a:ext>
            </a:extLst>
          </p:cNvPr>
          <p:cNvSpPr txBox="1"/>
          <p:nvPr/>
        </p:nvSpPr>
        <p:spPr>
          <a:xfrm>
            <a:off x="1012707" y="2351158"/>
            <a:ext cx="179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软件部分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9DF3A1-1E0C-F546-9616-79C2B6818D79}"/>
              </a:ext>
            </a:extLst>
          </p:cNvPr>
          <p:cNvSpPr txBox="1"/>
          <p:nvPr/>
        </p:nvSpPr>
        <p:spPr>
          <a:xfrm>
            <a:off x="4471910" y="2340246"/>
            <a:ext cx="179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硬件部分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29956A9-546F-5349-AD36-1E09E1177A99}"/>
              </a:ext>
            </a:extLst>
          </p:cNvPr>
          <p:cNvSpPr/>
          <p:nvPr/>
        </p:nvSpPr>
        <p:spPr>
          <a:xfrm>
            <a:off x="6262762" y="2846295"/>
            <a:ext cx="837973" cy="8182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主板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29361A6-D12E-B54C-94BE-B3013342E8D2}"/>
              </a:ext>
            </a:extLst>
          </p:cNvPr>
          <p:cNvSpPr/>
          <p:nvPr/>
        </p:nvSpPr>
        <p:spPr>
          <a:xfrm>
            <a:off x="3705975" y="2754707"/>
            <a:ext cx="3767773" cy="24412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12B2053-B18A-2F43-8F4B-4E0F64602C5D}"/>
              </a:ext>
            </a:extLst>
          </p:cNvPr>
          <p:cNvSpPr txBox="1"/>
          <p:nvPr/>
        </p:nvSpPr>
        <p:spPr>
          <a:xfrm>
            <a:off x="646111" y="1151906"/>
            <a:ext cx="1044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像组装积木一样研发一款新的产品是需要体系化的方法的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6664C-4616-5D4A-8DC9-3C050C2A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83" y="2447030"/>
            <a:ext cx="1049169" cy="1011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432CD-1052-164E-9036-C14D076C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288" y="2447030"/>
            <a:ext cx="1145922" cy="10000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39113F0-FB32-9C42-90D4-933F4632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183" y="3543211"/>
            <a:ext cx="1049272" cy="9574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69E013-1D8E-4C46-B644-1B833C29E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183" y="4548112"/>
            <a:ext cx="1954818" cy="9555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A51CAB4-C0F1-3647-92E7-D748EE738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1288" y="3542167"/>
            <a:ext cx="893171" cy="95849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996805F-227B-2845-B3BC-9B81CA8B5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061" y="2447030"/>
            <a:ext cx="1030584" cy="2053632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CBC5D6E0-2CFC-8443-B997-1C0BAD808503}"/>
              </a:ext>
            </a:extLst>
          </p:cNvPr>
          <p:cNvSpPr/>
          <p:nvPr/>
        </p:nvSpPr>
        <p:spPr>
          <a:xfrm>
            <a:off x="7656162" y="3440385"/>
            <a:ext cx="619932" cy="7131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C042893-19FF-E047-8CE6-2C0B2A423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061" y="4548113"/>
            <a:ext cx="1030584" cy="9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FC53B-BE90-2148-9061-99CB02DD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SCM—Source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configuration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management</a:t>
            </a:r>
            <a:endParaRPr kumimoji="1"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5FCB21-E7BE-6943-958C-CD26F24CA4B6}"/>
              </a:ext>
            </a:extLst>
          </p:cNvPr>
          <p:cNvSpPr/>
          <p:nvPr/>
        </p:nvSpPr>
        <p:spPr>
          <a:xfrm>
            <a:off x="646111" y="2356187"/>
            <a:ext cx="998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软件配置管理（</a:t>
            </a:r>
            <a:r>
              <a:rPr lang="en" altLang="zh-CN" dirty="0"/>
              <a:t>Software Configuration Management</a:t>
            </a:r>
            <a:r>
              <a:rPr lang="zh-CN" altLang="en" dirty="0"/>
              <a:t>，</a:t>
            </a:r>
            <a:r>
              <a:rPr lang="zh-CN" altLang="en-US" dirty="0"/>
              <a:t>简称：</a:t>
            </a:r>
            <a:r>
              <a:rPr lang="en" altLang="zh-CN" dirty="0"/>
              <a:t>SCM</a:t>
            </a:r>
            <a:r>
              <a:rPr lang="zh-CN" altLang="en" dirty="0"/>
              <a:t>），</a:t>
            </a:r>
            <a:r>
              <a:rPr lang="zh-CN" altLang="en-US" dirty="0"/>
              <a:t>又称软件形态管理、或软件建构管理，简称软件形管。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SCM</a:t>
            </a:r>
            <a:r>
              <a:rPr lang="zh-CN" altLang="en-US" dirty="0"/>
              <a:t>界定软件的组成项目，对每个项目变更进行管控（版本控制），并维护不同项目之间的版本关系，以使软件在开发过程中任一时间的内容都可以被追溯，包括某几个具有重要意义的数个组合，例如某一次交付给客户的软件内容。</a:t>
            </a:r>
          </a:p>
        </p:txBody>
      </p:sp>
    </p:spTree>
    <p:extLst>
      <p:ext uri="{BB962C8B-B14F-4D97-AF65-F5344CB8AC3E}">
        <p14:creationId xmlns:p14="http://schemas.microsoft.com/office/powerpoint/2010/main" val="161634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48C2B-6139-0147-8790-DD6B3EFC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SCM</a:t>
            </a:r>
            <a:r>
              <a:rPr kumimoji="1" lang="zh-CN" altLang="en-US" sz="2800" dirty="0"/>
              <a:t>常见的管理范围</a:t>
            </a: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2618CA0-4CD9-1D44-AC73-A6561A542C03}"/>
              </a:ext>
            </a:extLst>
          </p:cNvPr>
          <p:cNvGrpSpPr/>
          <p:nvPr/>
        </p:nvGrpSpPr>
        <p:grpSpPr>
          <a:xfrm>
            <a:off x="1228726" y="2305668"/>
            <a:ext cx="9525369" cy="2013880"/>
            <a:chOff x="1228726" y="2543175"/>
            <a:chExt cx="9525369" cy="2013880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AB3C060B-1959-AE41-A6E1-FCDF4C43F111}"/>
                </a:ext>
              </a:extLst>
            </p:cNvPr>
            <p:cNvGrpSpPr/>
            <p:nvPr/>
          </p:nvGrpSpPr>
          <p:grpSpPr>
            <a:xfrm>
              <a:off x="9397177" y="3135545"/>
              <a:ext cx="1275585" cy="799827"/>
              <a:chOff x="7483601" y="3138506"/>
              <a:chExt cx="795333" cy="521761"/>
            </a:xfrm>
          </p:grpSpPr>
          <p:sp>
            <p:nvSpPr>
              <p:cNvPr id="93" name="Freeform 130">
                <a:extLst>
                  <a:ext uri="{FF2B5EF4-FFF2-40B4-BE49-F238E27FC236}">
                    <a16:creationId xmlns:a16="http://schemas.microsoft.com/office/drawing/2014/main" id="{987FA15A-7799-B349-9240-73BE582AA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946" y="3138506"/>
                <a:ext cx="580988" cy="327158"/>
              </a:xfrm>
              <a:custGeom>
                <a:avLst/>
                <a:gdLst>
                  <a:gd name="T0" fmla="*/ 56 w 87"/>
                  <a:gd name="T1" fmla="*/ 49 h 49"/>
                  <a:gd name="T2" fmla="*/ 74 w 87"/>
                  <a:gd name="T3" fmla="*/ 38 h 49"/>
                  <a:gd name="T4" fmla="*/ 84 w 87"/>
                  <a:gd name="T5" fmla="*/ 12 h 49"/>
                  <a:gd name="T6" fmla="*/ 76 w 87"/>
                  <a:gd name="T7" fmla="*/ 0 h 49"/>
                  <a:gd name="T8" fmla="*/ 56 w 87"/>
                  <a:gd name="T9" fmla="*/ 0 h 49"/>
                  <a:gd name="T10" fmla="*/ 31 w 87"/>
                  <a:gd name="T11" fmla="*/ 0 h 49"/>
                  <a:gd name="T12" fmla="*/ 10 w 87"/>
                  <a:gd name="T13" fmla="*/ 0 h 49"/>
                  <a:gd name="T14" fmla="*/ 3 w 87"/>
                  <a:gd name="T15" fmla="*/ 12 h 49"/>
                  <a:gd name="T16" fmla="*/ 13 w 87"/>
                  <a:gd name="T17" fmla="*/ 38 h 49"/>
                  <a:gd name="T18" fmla="*/ 30 w 87"/>
                  <a:gd name="T19" fmla="*/ 49 h 49"/>
                  <a:gd name="T20" fmla="*/ 56 w 87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49">
                    <a:moveTo>
                      <a:pt x="56" y="49"/>
                    </a:moveTo>
                    <a:cubicBezTo>
                      <a:pt x="63" y="49"/>
                      <a:pt x="71" y="44"/>
                      <a:pt x="74" y="38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5"/>
                      <a:pt x="83" y="0"/>
                      <a:pt x="7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9" y="0"/>
                      <a:pt x="38" y="0"/>
                      <a:pt x="3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3" y="12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6" y="44"/>
                      <a:pt x="23" y="49"/>
                      <a:pt x="30" y="49"/>
                    </a:cubicBezTo>
                    <a:lnTo>
                      <a:pt x="56" y="4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Oval 131">
                <a:extLst>
                  <a:ext uri="{FF2B5EF4-FFF2-40B4-BE49-F238E27FC236}">
                    <a16:creationId xmlns:a16="http://schemas.microsoft.com/office/drawing/2014/main" id="{4A2AA5B4-2F1E-8442-8014-4D3F97848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6658" y="3558735"/>
                <a:ext cx="101532" cy="1015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Oval 132">
                <a:extLst>
                  <a:ext uri="{FF2B5EF4-FFF2-40B4-BE49-F238E27FC236}">
                    <a16:creationId xmlns:a16="http://schemas.microsoft.com/office/drawing/2014/main" id="{8EEC62A3-67A7-FE43-B756-217DB4596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948" y="3558735"/>
                <a:ext cx="98711" cy="1015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33">
                <a:extLst>
                  <a:ext uri="{FF2B5EF4-FFF2-40B4-BE49-F238E27FC236}">
                    <a16:creationId xmlns:a16="http://schemas.microsoft.com/office/drawing/2014/main" id="{17ADB23F-4B59-8947-BEB2-2F553FEA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3601" y="3211835"/>
                <a:ext cx="693801" cy="341260"/>
              </a:xfrm>
              <a:custGeom>
                <a:avLst/>
                <a:gdLst>
                  <a:gd name="T0" fmla="*/ 43 w 104"/>
                  <a:gd name="T1" fmla="*/ 51 h 51"/>
                  <a:gd name="T2" fmla="*/ 39 w 104"/>
                  <a:gd name="T3" fmla="*/ 48 h 51"/>
                  <a:gd name="T4" fmla="*/ 22 w 104"/>
                  <a:gd name="T5" fmla="*/ 9 h 51"/>
                  <a:gd name="T6" fmla="*/ 5 w 104"/>
                  <a:gd name="T7" fmla="*/ 9 h 51"/>
                  <a:gd name="T8" fmla="*/ 0 w 104"/>
                  <a:gd name="T9" fmla="*/ 5 h 51"/>
                  <a:gd name="T10" fmla="*/ 5 w 104"/>
                  <a:gd name="T11" fmla="*/ 0 h 51"/>
                  <a:gd name="T12" fmla="*/ 25 w 104"/>
                  <a:gd name="T13" fmla="*/ 0 h 51"/>
                  <a:gd name="T14" fmla="*/ 29 w 104"/>
                  <a:gd name="T15" fmla="*/ 3 h 51"/>
                  <a:gd name="T16" fmla="*/ 45 w 104"/>
                  <a:gd name="T17" fmla="*/ 42 h 51"/>
                  <a:gd name="T18" fmla="*/ 100 w 104"/>
                  <a:gd name="T19" fmla="*/ 42 h 51"/>
                  <a:gd name="T20" fmla="*/ 104 w 104"/>
                  <a:gd name="T21" fmla="*/ 47 h 51"/>
                  <a:gd name="T22" fmla="*/ 100 w 104"/>
                  <a:gd name="T23" fmla="*/ 51 h 51"/>
                  <a:gd name="T24" fmla="*/ 43 w 104"/>
                  <a:gd name="T2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51">
                    <a:moveTo>
                      <a:pt x="43" y="51"/>
                    </a:moveTo>
                    <a:cubicBezTo>
                      <a:pt x="39" y="48"/>
                      <a:pt x="39" y="48"/>
                      <a:pt x="39" y="4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2" y="42"/>
                      <a:pt x="104" y="44"/>
                      <a:pt x="104" y="47"/>
                    </a:cubicBezTo>
                    <a:cubicBezTo>
                      <a:pt x="104" y="49"/>
                      <a:pt x="102" y="51"/>
                      <a:pt x="100" y="51"/>
                    </a:cubicBezTo>
                    <a:lnTo>
                      <a:pt x="43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281727B1-0A34-0148-99B0-B572E16AA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3968" y="3297673"/>
              <a:ext cx="696595" cy="665801"/>
            </a:xfrm>
            <a:custGeom>
              <a:avLst/>
              <a:gdLst>
                <a:gd name="T0" fmla="*/ 7 w 65"/>
                <a:gd name="T1" fmla="*/ 16 h 65"/>
                <a:gd name="T2" fmla="*/ 8 w 65"/>
                <a:gd name="T3" fmla="*/ 21 h 65"/>
                <a:gd name="T4" fmla="*/ 4 w 65"/>
                <a:gd name="T5" fmla="*/ 22 h 65"/>
                <a:gd name="T6" fmla="*/ 0 w 65"/>
                <a:gd name="T7" fmla="*/ 26 h 65"/>
                <a:gd name="T8" fmla="*/ 2 w 65"/>
                <a:gd name="T9" fmla="*/ 31 h 65"/>
                <a:gd name="T10" fmla="*/ 5 w 65"/>
                <a:gd name="T11" fmla="*/ 35 h 65"/>
                <a:gd name="T12" fmla="*/ 3 w 65"/>
                <a:gd name="T13" fmla="*/ 38 h 65"/>
                <a:gd name="T14" fmla="*/ 1 w 65"/>
                <a:gd name="T15" fmla="*/ 43 h 65"/>
                <a:gd name="T16" fmla="*/ 5 w 65"/>
                <a:gd name="T17" fmla="*/ 46 h 65"/>
                <a:gd name="T18" fmla="*/ 9 w 65"/>
                <a:gd name="T19" fmla="*/ 46 h 65"/>
                <a:gd name="T20" fmla="*/ 9 w 65"/>
                <a:gd name="T21" fmla="*/ 52 h 65"/>
                <a:gd name="T22" fmla="*/ 10 w 65"/>
                <a:gd name="T23" fmla="*/ 57 h 65"/>
                <a:gd name="T24" fmla="*/ 16 w 65"/>
                <a:gd name="T25" fmla="*/ 58 h 65"/>
                <a:gd name="T26" fmla="*/ 21 w 65"/>
                <a:gd name="T27" fmla="*/ 57 h 65"/>
                <a:gd name="T28" fmla="*/ 22 w 65"/>
                <a:gd name="T29" fmla="*/ 61 h 65"/>
                <a:gd name="T30" fmla="*/ 25 w 65"/>
                <a:gd name="T31" fmla="*/ 65 h 65"/>
                <a:gd name="T32" fmla="*/ 30 w 65"/>
                <a:gd name="T33" fmla="*/ 63 h 65"/>
                <a:gd name="T34" fmla="*/ 35 w 65"/>
                <a:gd name="T35" fmla="*/ 60 h 65"/>
                <a:gd name="T36" fmla="*/ 37 w 65"/>
                <a:gd name="T37" fmla="*/ 62 h 65"/>
                <a:gd name="T38" fmla="*/ 43 w 65"/>
                <a:gd name="T39" fmla="*/ 64 h 65"/>
                <a:gd name="T40" fmla="*/ 46 w 65"/>
                <a:gd name="T41" fmla="*/ 60 h 65"/>
                <a:gd name="T42" fmla="*/ 48 w 65"/>
                <a:gd name="T43" fmla="*/ 55 h 65"/>
                <a:gd name="T44" fmla="*/ 52 w 65"/>
                <a:gd name="T45" fmla="*/ 56 h 65"/>
                <a:gd name="T46" fmla="*/ 57 w 65"/>
                <a:gd name="T47" fmla="*/ 55 h 65"/>
                <a:gd name="T48" fmla="*/ 57 w 65"/>
                <a:gd name="T49" fmla="*/ 49 h 65"/>
                <a:gd name="T50" fmla="*/ 57 w 65"/>
                <a:gd name="T51" fmla="*/ 44 h 65"/>
                <a:gd name="T52" fmla="*/ 61 w 65"/>
                <a:gd name="T53" fmla="*/ 43 h 65"/>
                <a:gd name="T54" fmla="*/ 65 w 65"/>
                <a:gd name="T55" fmla="*/ 40 h 65"/>
                <a:gd name="T56" fmla="*/ 62 w 65"/>
                <a:gd name="T57" fmla="*/ 35 h 65"/>
                <a:gd name="T58" fmla="*/ 59 w 65"/>
                <a:gd name="T59" fmla="*/ 30 h 65"/>
                <a:gd name="T60" fmla="*/ 62 w 65"/>
                <a:gd name="T61" fmla="*/ 28 h 65"/>
                <a:gd name="T62" fmla="*/ 64 w 65"/>
                <a:gd name="T63" fmla="*/ 22 h 65"/>
                <a:gd name="T64" fmla="*/ 59 w 65"/>
                <a:gd name="T65" fmla="*/ 19 h 65"/>
                <a:gd name="T66" fmla="*/ 55 w 65"/>
                <a:gd name="T67" fmla="*/ 17 h 65"/>
                <a:gd name="T68" fmla="*/ 56 w 65"/>
                <a:gd name="T69" fmla="*/ 13 h 65"/>
                <a:gd name="T70" fmla="*/ 55 w 65"/>
                <a:gd name="T71" fmla="*/ 8 h 65"/>
                <a:gd name="T72" fmla="*/ 49 w 65"/>
                <a:gd name="T73" fmla="*/ 8 h 65"/>
                <a:gd name="T74" fmla="*/ 44 w 65"/>
                <a:gd name="T75" fmla="*/ 8 h 65"/>
                <a:gd name="T76" fmla="*/ 43 w 65"/>
                <a:gd name="T77" fmla="*/ 4 h 65"/>
                <a:gd name="T78" fmla="*/ 39 w 65"/>
                <a:gd name="T79" fmla="*/ 0 h 65"/>
                <a:gd name="T80" fmla="*/ 34 w 65"/>
                <a:gd name="T81" fmla="*/ 3 h 65"/>
                <a:gd name="T82" fmla="*/ 30 w 65"/>
                <a:gd name="T83" fmla="*/ 6 h 65"/>
                <a:gd name="T84" fmla="*/ 27 w 65"/>
                <a:gd name="T85" fmla="*/ 3 h 65"/>
                <a:gd name="T86" fmla="*/ 22 w 65"/>
                <a:gd name="T87" fmla="*/ 1 h 65"/>
                <a:gd name="T88" fmla="*/ 19 w 65"/>
                <a:gd name="T89" fmla="*/ 6 h 65"/>
                <a:gd name="T90" fmla="*/ 17 w 65"/>
                <a:gd name="T91" fmla="*/ 10 h 65"/>
                <a:gd name="T92" fmla="*/ 13 w 65"/>
                <a:gd name="T93" fmla="*/ 9 h 65"/>
                <a:gd name="T94" fmla="*/ 8 w 65"/>
                <a:gd name="T95" fmla="*/ 10 h 65"/>
                <a:gd name="T96" fmla="*/ 7 w 65"/>
                <a:gd name="T97" fmla="*/ 16 h 65"/>
                <a:gd name="T98" fmla="*/ 27 w 65"/>
                <a:gd name="T99" fmla="*/ 15 h 65"/>
                <a:gd name="T100" fmla="*/ 50 w 65"/>
                <a:gd name="T101" fmla="*/ 27 h 65"/>
                <a:gd name="T102" fmla="*/ 38 w 65"/>
                <a:gd name="T103" fmla="*/ 51 h 65"/>
                <a:gd name="T104" fmla="*/ 14 w 65"/>
                <a:gd name="T105" fmla="*/ 38 h 65"/>
                <a:gd name="T106" fmla="*/ 27 w 65"/>
                <a:gd name="T107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" h="65">
                  <a:moveTo>
                    <a:pt x="7" y="16"/>
                  </a:moveTo>
                  <a:cubicBezTo>
                    <a:pt x="9" y="17"/>
                    <a:pt x="8" y="20"/>
                    <a:pt x="8" y="21"/>
                  </a:cubicBezTo>
                  <a:cubicBezTo>
                    <a:pt x="8" y="22"/>
                    <a:pt x="6" y="22"/>
                    <a:pt x="4" y="22"/>
                  </a:cubicBezTo>
                  <a:cubicBezTo>
                    <a:pt x="2" y="22"/>
                    <a:pt x="1" y="23"/>
                    <a:pt x="0" y="26"/>
                  </a:cubicBezTo>
                  <a:cubicBezTo>
                    <a:pt x="0" y="28"/>
                    <a:pt x="1" y="30"/>
                    <a:pt x="2" y="31"/>
                  </a:cubicBezTo>
                  <a:cubicBezTo>
                    <a:pt x="4" y="31"/>
                    <a:pt x="5" y="34"/>
                    <a:pt x="5" y="35"/>
                  </a:cubicBezTo>
                  <a:cubicBezTo>
                    <a:pt x="6" y="36"/>
                    <a:pt x="4" y="37"/>
                    <a:pt x="3" y="38"/>
                  </a:cubicBezTo>
                  <a:cubicBezTo>
                    <a:pt x="1" y="38"/>
                    <a:pt x="0" y="40"/>
                    <a:pt x="1" y="43"/>
                  </a:cubicBezTo>
                  <a:cubicBezTo>
                    <a:pt x="2" y="45"/>
                    <a:pt x="4" y="46"/>
                    <a:pt x="5" y="46"/>
                  </a:cubicBezTo>
                  <a:cubicBezTo>
                    <a:pt x="7" y="45"/>
                    <a:pt x="9" y="46"/>
                    <a:pt x="9" y="46"/>
                  </a:cubicBezTo>
                  <a:cubicBezTo>
                    <a:pt x="10" y="47"/>
                    <a:pt x="10" y="51"/>
                    <a:pt x="9" y="52"/>
                  </a:cubicBezTo>
                  <a:cubicBezTo>
                    <a:pt x="8" y="53"/>
                    <a:pt x="8" y="55"/>
                    <a:pt x="10" y="57"/>
                  </a:cubicBezTo>
                  <a:cubicBezTo>
                    <a:pt x="12" y="59"/>
                    <a:pt x="14" y="59"/>
                    <a:pt x="16" y="58"/>
                  </a:cubicBezTo>
                  <a:cubicBezTo>
                    <a:pt x="17" y="56"/>
                    <a:pt x="20" y="57"/>
                    <a:pt x="21" y="57"/>
                  </a:cubicBezTo>
                  <a:cubicBezTo>
                    <a:pt x="22" y="57"/>
                    <a:pt x="22" y="59"/>
                    <a:pt x="22" y="61"/>
                  </a:cubicBezTo>
                  <a:cubicBezTo>
                    <a:pt x="22" y="63"/>
                    <a:pt x="23" y="64"/>
                    <a:pt x="25" y="65"/>
                  </a:cubicBezTo>
                  <a:cubicBezTo>
                    <a:pt x="28" y="65"/>
                    <a:pt x="30" y="64"/>
                    <a:pt x="30" y="63"/>
                  </a:cubicBezTo>
                  <a:cubicBezTo>
                    <a:pt x="31" y="61"/>
                    <a:pt x="34" y="60"/>
                    <a:pt x="35" y="60"/>
                  </a:cubicBezTo>
                  <a:cubicBezTo>
                    <a:pt x="36" y="59"/>
                    <a:pt x="37" y="61"/>
                    <a:pt x="37" y="62"/>
                  </a:cubicBezTo>
                  <a:cubicBezTo>
                    <a:pt x="38" y="64"/>
                    <a:pt x="40" y="65"/>
                    <a:pt x="43" y="64"/>
                  </a:cubicBezTo>
                  <a:cubicBezTo>
                    <a:pt x="45" y="63"/>
                    <a:pt x="46" y="61"/>
                    <a:pt x="46" y="60"/>
                  </a:cubicBezTo>
                  <a:cubicBezTo>
                    <a:pt x="45" y="58"/>
                    <a:pt x="47" y="55"/>
                    <a:pt x="48" y="55"/>
                  </a:cubicBezTo>
                  <a:cubicBezTo>
                    <a:pt x="49" y="54"/>
                    <a:pt x="50" y="55"/>
                    <a:pt x="52" y="56"/>
                  </a:cubicBezTo>
                  <a:cubicBezTo>
                    <a:pt x="53" y="57"/>
                    <a:pt x="55" y="57"/>
                    <a:pt x="57" y="55"/>
                  </a:cubicBezTo>
                  <a:cubicBezTo>
                    <a:pt x="58" y="53"/>
                    <a:pt x="59" y="51"/>
                    <a:pt x="57" y="49"/>
                  </a:cubicBezTo>
                  <a:cubicBezTo>
                    <a:pt x="56" y="48"/>
                    <a:pt x="56" y="45"/>
                    <a:pt x="57" y="44"/>
                  </a:cubicBezTo>
                  <a:cubicBezTo>
                    <a:pt x="57" y="43"/>
                    <a:pt x="59" y="43"/>
                    <a:pt x="61" y="43"/>
                  </a:cubicBezTo>
                  <a:cubicBezTo>
                    <a:pt x="62" y="44"/>
                    <a:pt x="64" y="42"/>
                    <a:pt x="65" y="40"/>
                  </a:cubicBezTo>
                  <a:cubicBezTo>
                    <a:pt x="65" y="37"/>
                    <a:pt x="64" y="35"/>
                    <a:pt x="62" y="35"/>
                  </a:cubicBezTo>
                  <a:cubicBezTo>
                    <a:pt x="61" y="34"/>
                    <a:pt x="59" y="31"/>
                    <a:pt x="59" y="30"/>
                  </a:cubicBezTo>
                  <a:cubicBezTo>
                    <a:pt x="59" y="29"/>
                    <a:pt x="60" y="28"/>
                    <a:pt x="62" y="28"/>
                  </a:cubicBezTo>
                  <a:cubicBezTo>
                    <a:pt x="64" y="27"/>
                    <a:pt x="65" y="25"/>
                    <a:pt x="64" y="22"/>
                  </a:cubicBezTo>
                  <a:cubicBezTo>
                    <a:pt x="63" y="20"/>
                    <a:pt x="61" y="19"/>
                    <a:pt x="59" y="19"/>
                  </a:cubicBezTo>
                  <a:cubicBezTo>
                    <a:pt x="58" y="20"/>
                    <a:pt x="55" y="18"/>
                    <a:pt x="55" y="17"/>
                  </a:cubicBezTo>
                  <a:cubicBezTo>
                    <a:pt x="54" y="16"/>
                    <a:pt x="54" y="15"/>
                    <a:pt x="56" y="13"/>
                  </a:cubicBezTo>
                  <a:cubicBezTo>
                    <a:pt x="57" y="12"/>
                    <a:pt x="56" y="10"/>
                    <a:pt x="55" y="8"/>
                  </a:cubicBezTo>
                  <a:cubicBezTo>
                    <a:pt x="53" y="7"/>
                    <a:pt x="50" y="6"/>
                    <a:pt x="49" y="8"/>
                  </a:cubicBezTo>
                  <a:cubicBezTo>
                    <a:pt x="48" y="9"/>
                    <a:pt x="45" y="9"/>
                    <a:pt x="44" y="8"/>
                  </a:cubicBezTo>
                  <a:cubicBezTo>
                    <a:pt x="43" y="8"/>
                    <a:pt x="43" y="6"/>
                    <a:pt x="43" y="4"/>
                  </a:cubicBezTo>
                  <a:cubicBezTo>
                    <a:pt x="43" y="3"/>
                    <a:pt x="42" y="1"/>
                    <a:pt x="39" y="0"/>
                  </a:cubicBezTo>
                  <a:cubicBezTo>
                    <a:pt x="37" y="0"/>
                    <a:pt x="35" y="1"/>
                    <a:pt x="34" y="3"/>
                  </a:cubicBezTo>
                  <a:cubicBezTo>
                    <a:pt x="34" y="4"/>
                    <a:pt x="31" y="6"/>
                    <a:pt x="30" y="6"/>
                  </a:cubicBezTo>
                  <a:cubicBezTo>
                    <a:pt x="29" y="6"/>
                    <a:pt x="28" y="5"/>
                    <a:pt x="27" y="3"/>
                  </a:cubicBezTo>
                  <a:cubicBezTo>
                    <a:pt x="27" y="1"/>
                    <a:pt x="25" y="0"/>
                    <a:pt x="22" y="1"/>
                  </a:cubicBezTo>
                  <a:cubicBezTo>
                    <a:pt x="20" y="2"/>
                    <a:pt x="19" y="4"/>
                    <a:pt x="19" y="6"/>
                  </a:cubicBezTo>
                  <a:cubicBezTo>
                    <a:pt x="20" y="7"/>
                    <a:pt x="18" y="10"/>
                    <a:pt x="17" y="10"/>
                  </a:cubicBezTo>
                  <a:cubicBezTo>
                    <a:pt x="16" y="11"/>
                    <a:pt x="14" y="11"/>
                    <a:pt x="13" y="9"/>
                  </a:cubicBezTo>
                  <a:cubicBezTo>
                    <a:pt x="12" y="8"/>
                    <a:pt x="10" y="9"/>
                    <a:pt x="8" y="10"/>
                  </a:cubicBezTo>
                  <a:cubicBezTo>
                    <a:pt x="6" y="12"/>
                    <a:pt x="6" y="15"/>
                    <a:pt x="7" y="16"/>
                  </a:cubicBezTo>
                  <a:close/>
                  <a:moveTo>
                    <a:pt x="27" y="15"/>
                  </a:moveTo>
                  <a:cubicBezTo>
                    <a:pt x="37" y="11"/>
                    <a:pt x="47" y="17"/>
                    <a:pt x="50" y="27"/>
                  </a:cubicBezTo>
                  <a:cubicBezTo>
                    <a:pt x="54" y="37"/>
                    <a:pt x="48" y="47"/>
                    <a:pt x="38" y="51"/>
                  </a:cubicBezTo>
                  <a:cubicBezTo>
                    <a:pt x="28" y="54"/>
                    <a:pt x="18" y="48"/>
                    <a:pt x="14" y="38"/>
                  </a:cubicBezTo>
                  <a:cubicBezTo>
                    <a:pt x="11" y="28"/>
                    <a:pt x="17" y="18"/>
                    <a:pt x="27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BDDF84D0-BC97-E648-9597-72FAB19DD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4716" y="3103120"/>
              <a:ext cx="447811" cy="432339"/>
            </a:xfrm>
            <a:custGeom>
              <a:avLst/>
              <a:gdLst>
                <a:gd name="T0" fmla="*/ 5 w 42"/>
                <a:gd name="T1" fmla="*/ 10 h 42"/>
                <a:gd name="T2" fmla="*/ 6 w 42"/>
                <a:gd name="T3" fmla="*/ 14 h 42"/>
                <a:gd name="T4" fmla="*/ 3 w 42"/>
                <a:gd name="T5" fmla="*/ 14 h 42"/>
                <a:gd name="T6" fmla="*/ 1 w 42"/>
                <a:gd name="T7" fmla="*/ 17 h 42"/>
                <a:gd name="T8" fmla="*/ 2 w 42"/>
                <a:gd name="T9" fmla="*/ 20 h 42"/>
                <a:gd name="T10" fmla="*/ 4 w 42"/>
                <a:gd name="T11" fmla="*/ 23 h 42"/>
                <a:gd name="T12" fmla="*/ 2 w 42"/>
                <a:gd name="T13" fmla="*/ 24 h 42"/>
                <a:gd name="T14" fmla="*/ 1 w 42"/>
                <a:gd name="T15" fmla="*/ 28 h 42"/>
                <a:gd name="T16" fmla="*/ 4 w 42"/>
                <a:gd name="T17" fmla="*/ 30 h 42"/>
                <a:gd name="T18" fmla="*/ 7 w 42"/>
                <a:gd name="T19" fmla="*/ 30 h 42"/>
                <a:gd name="T20" fmla="*/ 6 w 42"/>
                <a:gd name="T21" fmla="*/ 33 h 42"/>
                <a:gd name="T22" fmla="*/ 7 w 42"/>
                <a:gd name="T23" fmla="*/ 37 h 42"/>
                <a:gd name="T24" fmla="*/ 11 w 42"/>
                <a:gd name="T25" fmla="*/ 37 h 42"/>
                <a:gd name="T26" fmla="*/ 14 w 42"/>
                <a:gd name="T27" fmla="*/ 37 h 42"/>
                <a:gd name="T28" fmla="*/ 15 w 42"/>
                <a:gd name="T29" fmla="*/ 39 h 42"/>
                <a:gd name="T30" fmla="*/ 17 w 42"/>
                <a:gd name="T31" fmla="*/ 42 h 42"/>
                <a:gd name="T32" fmla="*/ 20 w 42"/>
                <a:gd name="T33" fmla="*/ 40 h 42"/>
                <a:gd name="T34" fmla="*/ 23 w 42"/>
                <a:gd name="T35" fmla="*/ 38 h 42"/>
                <a:gd name="T36" fmla="*/ 25 w 42"/>
                <a:gd name="T37" fmla="*/ 40 h 42"/>
                <a:gd name="T38" fmla="*/ 28 w 42"/>
                <a:gd name="T39" fmla="*/ 41 h 42"/>
                <a:gd name="T40" fmla="*/ 30 w 42"/>
                <a:gd name="T41" fmla="*/ 38 h 42"/>
                <a:gd name="T42" fmla="*/ 31 w 42"/>
                <a:gd name="T43" fmla="*/ 35 h 42"/>
                <a:gd name="T44" fmla="*/ 34 w 42"/>
                <a:gd name="T45" fmla="*/ 36 h 42"/>
                <a:gd name="T46" fmla="*/ 37 w 42"/>
                <a:gd name="T47" fmla="*/ 35 h 42"/>
                <a:gd name="T48" fmla="*/ 38 w 42"/>
                <a:gd name="T49" fmla="*/ 32 h 42"/>
                <a:gd name="T50" fmla="*/ 37 w 42"/>
                <a:gd name="T51" fmla="*/ 28 h 42"/>
                <a:gd name="T52" fmla="*/ 40 w 42"/>
                <a:gd name="T53" fmla="*/ 28 h 42"/>
                <a:gd name="T54" fmla="*/ 42 w 42"/>
                <a:gd name="T55" fmla="*/ 26 h 42"/>
                <a:gd name="T56" fmla="*/ 41 w 42"/>
                <a:gd name="T57" fmla="*/ 22 h 42"/>
                <a:gd name="T58" fmla="*/ 39 w 42"/>
                <a:gd name="T59" fmla="*/ 20 h 42"/>
                <a:gd name="T60" fmla="*/ 41 w 42"/>
                <a:gd name="T61" fmla="*/ 18 h 42"/>
                <a:gd name="T62" fmla="*/ 42 w 42"/>
                <a:gd name="T63" fmla="*/ 15 h 42"/>
                <a:gd name="T64" fmla="*/ 39 w 42"/>
                <a:gd name="T65" fmla="*/ 13 h 42"/>
                <a:gd name="T66" fmla="*/ 36 w 42"/>
                <a:gd name="T67" fmla="*/ 11 h 42"/>
                <a:gd name="T68" fmla="*/ 36 w 42"/>
                <a:gd name="T69" fmla="*/ 9 h 42"/>
                <a:gd name="T70" fmla="*/ 36 w 42"/>
                <a:gd name="T71" fmla="*/ 5 h 42"/>
                <a:gd name="T72" fmla="*/ 32 w 42"/>
                <a:gd name="T73" fmla="*/ 5 h 42"/>
                <a:gd name="T74" fmla="*/ 29 w 42"/>
                <a:gd name="T75" fmla="*/ 5 h 42"/>
                <a:gd name="T76" fmla="*/ 28 w 42"/>
                <a:gd name="T77" fmla="*/ 3 h 42"/>
                <a:gd name="T78" fmla="*/ 26 w 42"/>
                <a:gd name="T79" fmla="*/ 0 h 42"/>
                <a:gd name="T80" fmla="*/ 23 w 42"/>
                <a:gd name="T81" fmla="*/ 2 h 42"/>
                <a:gd name="T82" fmla="*/ 20 w 42"/>
                <a:gd name="T83" fmla="*/ 4 h 42"/>
                <a:gd name="T84" fmla="*/ 18 w 42"/>
                <a:gd name="T85" fmla="*/ 2 h 42"/>
                <a:gd name="T86" fmla="*/ 15 w 42"/>
                <a:gd name="T87" fmla="*/ 1 h 42"/>
                <a:gd name="T88" fmla="*/ 13 w 42"/>
                <a:gd name="T89" fmla="*/ 4 h 42"/>
                <a:gd name="T90" fmla="*/ 12 w 42"/>
                <a:gd name="T91" fmla="*/ 7 h 42"/>
                <a:gd name="T92" fmla="*/ 9 w 42"/>
                <a:gd name="T93" fmla="*/ 6 h 42"/>
                <a:gd name="T94" fmla="*/ 6 w 42"/>
                <a:gd name="T95" fmla="*/ 7 h 42"/>
                <a:gd name="T96" fmla="*/ 5 w 42"/>
                <a:gd name="T97" fmla="*/ 10 h 42"/>
                <a:gd name="T98" fmla="*/ 18 w 42"/>
                <a:gd name="T99" fmla="*/ 9 h 42"/>
                <a:gd name="T100" fmla="*/ 33 w 42"/>
                <a:gd name="T101" fmla="*/ 17 h 42"/>
                <a:gd name="T102" fmla="*/ 25 w 42"/>
                <a:gd name="T103" fmla="*/ 33 h 42"/>
                <a:gd name="T104" fmla="*/ 10 w 42"/>
                <a:gd name="T105" fmla="*/ 25 h 42"/>
                <a:gd name="T106" fmla="*/ 18 w 42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42">
                  <a:moveTo>
                    <a:pt x="5" y="10"/>
                  </a:moveTo>
                  <a:cubicBezTo>
                    <a:pt x="6" y="11"/>
                    <a:pt x="6" y="13"/>
                    <a:pt x="6" y="14"/>
                  </a:cubicBezTo>
                  <a:cubicBezTo>
                    <a:pt x="5" y="14"/>
                    <a:pt x="4" y="15"/>
                    <a:pt x="3" y="14"/>
                  </a:cubicBezTo>
                  <a:cubicBezTo>
                    <a:pt x="2" y="14"/>
                    <a:pt x="1" y="15"/>
                    <a:pt x="1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3" y="20"/>
                    <a:pt x="4" y="22"/>
                    <a:pt x="4" y="23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29"/>
                    <a:pt x="3" y="30"/>
                    <a:pt x="4" y="30"/>
                  </a:cubicBezTo>
                  <a:cubicBezTo>
                    <a:pt x="5" y="29"/>
                    <a:pt x="6" y="29"/>
                    <a:pt x="7" y="30"/>
                  </a:cubicBezTo>
                  <a:cubicBezTo>
                    <a:pt x="7" y="31"/>
                    <a:pt x="7" y="33"/>
                    <a:pt x="6" y="33"/>
                  </a:cubicBezTo>
                  <a:cubicBezTo>
                    <a:pt x="6" y="34"/>
                    <a:pt x="6" y="36"/>
                    <a:pt x="7" y="37"/>
                  </a:cubicBezTo>
                  <a:cubicBezTo>
                    <a:pt x="8" y="38"/>
                    <a:pt x="10" y="38"/>
                    <a:pt x="11" y="37"/>
                  </a:cubicBezTo>
                  <a:cubicBezTo>
                    <a:pt x="11" y="36"/>
                    <a:pt x="13" y="37"/>
                    <a:pt x="14" y="37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4" y="40"/>
                    <a:pt x="15" y="42"/>
                    <a:pt x="17" y="42"/>
                  </a:cubicBezTo>
                  <a:cubicBezTo>
                    <a:pt x="18" y="42"/>
                    <a:pt x="20" y="42"/>
                    <a:pt x="20" y="40"/>
                  </a:cubicBezTo>
                  <a:cubicBezTo>
                    <a:pt x="20" y="39"/>
                    <a:pt x="22" y="38"/>
                    <a:pt x="23" y="38"/>
                  </a:cubicBezTo>
                  <a:cubicBezTo>
                    <a:pt x="23" y="38"/>
                    <a:pt x="24" y="39"/>
                    <a:pt x="25" y="40"/>
                  </a:cubicBezTo>
                  <a:cubicBezTo>
                    <a:pt x="25" y="41"/>
                    <a:pt x="26" y="42"/>
                    <a:pt x="28" y="41"/>
                  </a:cubicBezTo>
                  <a:cubicBezTo>
                    <a:pt x="29" y="41"/>
                    <a:pt x="30" y="40"/>
                    <a:pt x="30" y="38"/>
                  </a:cubicBezTo>
                  <a:cubicBezTo>
                    <a:pt x="30" y="37"/>
                    <a:pt x="31" y="36"/>
                    <a:pt x="31" y="35"/>
                  </a:cubicBezTo>
                  <a:cubicBezTo>
                    <a:pt x="32" y="35"/>
                    <a:pt x="33" y="35"/>
                    <a:pt x="34" y="36"/>
                  </a:cubicBezTo>
                  <a:cubicBezTo>
                    <a:pt x="35" y="37"/>
                    <a:pt x="36" y="36"/>
                    <a:pt x="37" y="35"/>
                  </a:cubicBezTo>
                  <a:cubicBezTo>
                    <a:pt x="38" y="34"/>
                    <a:pt x="38" y="33"/>
                    <a:pt x="38" y="32"/>
                  </a:cubicBezTo>
                  <a:cubicBezTo>
                    <a:pt x="37" y="31"/>
                    <a:pt x="37" y="29"/>
                    <a:pt x="37" y="28"/>
                  </a:cubicBezTo>
                  <a:cubicBezTo>
                    <a:pt x="37" y="28"/>
                    <a:pt x="39" y="28"/>
                    <a:pt x="40" y="28"/>
                  </a:cubicBezTo>
                  <a:cubicBezTo>
                    <a:pt x="41" y="28"/>
                    <a:pt x="42" y="27"/>
                    <a:pt x="42" y="26"/>
                  </a:cubicBezTo>
                  <a:cubicBezTo>
                    <a:pt x="42" y="24"/>
                    <a:pt x="42" y="23"/>
                    <a:pt x="41" y="22"/>
                  </a:cubicBezTo>
                  <a:cubicBezTo>
                    <a:pt x="40" y="22"/>
                    <a:pt x="39" y="20"/>
                    <a:pt x="39" y="20"/>
                  </a:cubicBezTo>
                  <a:cubicBezTo>
                    <a:pt x="39" y="19"/>
                    <a:pt x="39" y="18"/>
                    <a:pt x="41" y="18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1" y="13"/>
                    <a:pt x="40" y="12"/>
                    <a:pt x="39" y="13"/>
                  </a:cubicBezTo>
                  <a:cubicBezTo>
                    <a:pt x="38" y="13"/>
                    <a:pt x="36" y="12"/>
                    <a:pt x="36" y="11"/>
                  </a:cubicBezTo>
                  <a:cubicBezTo>
                    <a:pt x="35" y="11"/>
                    <a:pt x="36" y="10"/>
                    <a:pt x="36" y="9"/>
                  </a:cubicBezTo>
                  <a:cubicBezTo>
                    <a:pt x="37" y="8"/>
                    <a:pt x="37" y="6"/>
                    <a:pt x="36" y="5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1" y="6"/>
                    <a:pt x="29" y="6"/>
                    <a:pt x="29" y="5"/>
                  </a:cubicBezTo>
                  <a:cubicBezTo>
                    <a:pt x="28" y="5"/>
                    <a:pt x="28" y="4"/>
                    <a:pt x="28" y="3"/>
                  </a:cubicBezTo>
                  <a:cubicBezTo>
                    <a:pt x="28" y="2"/>
                    <a:pt x="27" y="1"/>
                    <a:pt x="26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3"/>
                    <a:pt x="21" y="4"/>
                    <a:pt x="20" y="4"/>
                  </a:cubicBezTo>
                  <a:cubicBezTo>
                    <a:pt x="19" y="4"/>
                    <a:pt x="19" y="3"/>
                    <a:pt x="18" y="2"/>
                  </a:cubicBezTo>
                  <a:cubicBezTo>
                    <a:pt x="18" y="1"/>
                    <a:pt x="16" y="0"/>
                    <a:pt x="15" y="1"/>
                  </a:cubicBezTo>
                  <a:cubicBezTo>
                    <a:pt x="13" y="1"/>
                    <a:pt x="13" y="3"/>
                    <a:pt x="13" y="4"/>
                  </a:cubicBezTo>
                  <a:cubicBezTo>
                    <a:pt x="13" y="5"/>
                    <a:pt x="12" y="6"/>
                    <a:pt x="12" y="7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5" y="8"/>
                    <a:pt x="4" y="10"/>
                    <a:pt x="5" y="10"/>
                  </a:cubicBezTo>
                  <a:close/>
                  <a:moveTo>
                    <a:pt x="18" y="9"/>
                  </a:moveTo>
                  <a:cubicBezTo>
                    <a:pt x="24" y="7"/>
                    <a:pt x="31" y="11"/>
                    <a:pt x="33" y="17"/>
                  </a:cubicBezTo>
                  <a:cubicBezTo>
                    <a:pt x="35" y="24"/>
                    <a:pt x="32" y="31"/>
                    <a:pt x="25" y="33"/>
                  </a:cubicBezTo>
                  <a:cubicBezTo>
                    <a:pt x="19" y="35"/>
                    <a:pt x="12" y="31"/>
                    <a:pt x="10" y="25"/>
                  </a:cubicBezTo>
                  <a:cubicBezTo>
                    <a:pt x="8" y="18"/>
                    <a:pt x="11" y="12"/>
                    <a:pt x="18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16912BB6-3025-1D41-8629-7FEF476F4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3764" y="3535459"/>
              <a:ext cx="343775" cy="328578"/>
            </a:xfrm>
            <a:custGeom>
              <a:avLst/>
              <a:gdLst>
                <a:gd name="T0" fmla="*/ 3 w 32"/>
                <a:gd name="T1" fmla="*/ 8 h 32"/>
                <a:gd name="T2" fmla="*/ 4 w 32"/>
                <a:gd name="T3" fmla="*/ 10 h 32"/>
                <a:gd name="T4" fmla="*/ 2 w 32"/>
                <a:gd name="T5" fmla="*/ 11 h 32"/>
                <a:gd name="T6" fmla="*/ 0 w 32"/>
                <a:gd name="T7" fmla="*/ 13 h 32"/>
                <a:gd name="T8" fmla="*/ 1 w 32"/>
                <a:gd name="T9" fmla="*/ 15 h 32"/>
                <a:gd name="T10" fmla="*/ 2 w 32"/>
                <a:gd name="T11" fmla="*/ 17 h 32"/>
                <a:gd name="T12" fmla="*/ 1 w 32"/>
                <a:gd name="T13" fmla="*/ 19 h 32"/>
                <a:gd name="T14" fmla="*/ 0 w 32"/>
                <a:gd name="T15" fmla="*/ 21 h 32"/>
                <a:gd name="T16" fmla="*/ 2 w 32"/>
                <a:gd name="T17" fmla="*/ 23 h 32"/>
                <a:gd name="T18" fmla="*/ 4 w 32"/>
                <a:gd name="T19" fmla="*/ 23 h 32"/>
                <a:gd name="T20" fmla="*/ 4 w 32"/>
                <a:gd name="T21" fmla="*/ 26 h 32"/>
                <a:gd name="T22" fmla="*/ 5 w 32"/>
                <a:gd name="T23" fmla="*/ 28 h 32"/>
                <a:gd name="T24" fmla="*/ 7 w 32"/>
                <a:gd name="T25" fmla="*/ 29 h 32"/>
                <a:gd name="T26" fmla="*/ 10 w 32"/>
                <a:gd name="T27" fmla="*/ 28 h 32"/>
                <a:gd name="T28" fmla="*/ 11 w 32"/>
                <a:gd name="T29" fmla="*/ 30 h 32"/>
                <a:gd name="T30" fmla="*/ 12 w 32"/>
                <a:gd name="T31" fmla="*/ 32 h 32"/>
                <a:gd name="T32" fmla="*/ 15 w 32"/>
                <a:gd name="T33" fmla="*/ 31 h 32"/>
                <a:gd name="T34" fmla="*/ 17 w 32"/>
                <a:gd name="T35" fmla="*/ 29 h 32"/>
                <a:gd name="T36" fmla="*/ 18 w 32"/>
                <a:gd name="T37" fmla="*/ 31 h 32"/>
                <a:gd name="T38" fmla="*/ 21 w 32"/>
                <a:gd name="T39" fmla="*/ 32 h 32"/>
                <a:gd name="T40" fmla="*/ 22 w 32"/>
                <a:gd name="T41" fmla="*/ 30 h 32"/>
                <a:gd name="T42" fmla="*/ 23 w 32"/>
                <a:gd name="T43" fmla="*/ 27 h 32"/>
                <a:gd name="T44" fmla="*/ 25 w 32"/>
                <a:gd name="T45" fmla="*/ 28 h 32"/>
                <a:gd name="T46" fmla="*/ 28 w 32"/>
                <a:gd name="T47" fmla="*/ 27 h 32"/>
                <a:gd name="T48" fmla="*/ 28 w 32"/>
                <a:gd name="T49" fmla="*/ 24 h 32"/>
                <a:gd name="T50" fmla="*/ 28 w 32"/>
                <a:gd name="T51" fmla="*/ 22 h 32"/>
                <a:gd name="T52" fmla="*/ 30 w 32"/>
                <a:gd name="T53" fmla="*/ 21 h 32"/>
                <a:gd name="T54" fmla="*/ 32 w 32"/>
                <a:gd name="T55" fmla="*/ 20 h 32"/>
                <a:gd name="T56" fmla="*/ 31 w 32"/>
                <a:gd name="T57" fmla="*/ 17 h 32"/>
                <a:gd name="T58" fmla="*/ 29 w 32"/>
                <a:gd name="T59" fmla="*/ 15 h 32"/>
                <a:gd name="T60" fmla="*/ 30 w 32"/>
                <a:gd name="T61" fmla="*/ 14 h 32"/>
                <a:gd name="T62" fmla="*/ 31 w 32"/>
                <a:gd name="T63" fmla="*/ 11 h 32"/>
                <a:gd name="T64" fmla="*/ 29 w 32"/>
                <a:gd name="T65" fmla="*/ 10 h 32"/>
                <a:gd name="T66" fmla="*/ 27 w 32"/>
                <a:gd name="T67" fmla="*/ 9 h 32"/>
                <a:gd name="T68" fmla="*/ 27 w 32"/>
                <a:gd name="T69" fmla="*/ 7 h 32"/>
                <a:gd name="T70" fmla="*/ 27 w 32"/>
                <a:gd name="T71" fmla="*/ 4 h 32"/>
                <a:gd name="T72" fmla="*/ 24 w 32"/>
                <a:gd name="T73" fmla="*/ 4 h 32"/>
                <a:gd name="T74" fmla="*/ 21 w 32"/>
                <a:gd name="T75" fmla="*/ 4 h 32"/>
                <a:gd name="T76" fmla="*/ 21 w 32"/>
                <a:gd name="T77" fmla="*/ 2 h 32"/>
                <a:gd name="T78" fmla="*/ 19 w 32"/>
                <a:gd name="T79" fmla="*/ 0 h 32"/>
                <a:gd name="T80" fmla="*/ 17 w 32"/>
                <a:gd name="T81" fmla="*/ 1 h 32"/>
                <a:gd name="T82" fmla="*/ 15 w 32"/>
                <a:gd name="T83" fmla="*/ 3 h 32"/>
                <a:gd name="T84" fmla="*/ 13 w 32"/>
                <a:gd name="T85" fmla="*/ 1 h 32"/>
                <a:gd name="T86" fmla="*/ 11 w 32"/>
                <a:gd name="T87" fmla="*/ 1 h 32"/>
                <a:gd name="T88" fmla="*/ 9 w 32"/>
                <a:gd name="T89" fmla="*/ 3 h 32"/>
                <a:gd name="T90" fmla="*/ 8 w 32"/>
                <a:gd name="T91" fmla="*/ 5 h 32"/>
                <a:gd name="T92" fmla="*/ 6 w 32"/>
                <a:gd name="T93" fmla="*/ 5 h 32"/>
                <a:gd name="T94" fmla="*/ 4 w 32"/>
                <a:gd name="T95" fmla="*/ 5 h 32"/>
                <a:gd name="T96" fmla="*/ 3 w 32"/>
                <a:gd name="T97" fmla="*/ 8 h 32"/>
                <a:gd name="T98" fmla="*/ 13 w 32"/>
                <a:gd name="T99" fmla="*/ 7 h 32"/>
                <a:gd name="T100" fmla="*/ 25 w 32"/>
                <a:gd name="T101" fmla="*/ 13 h 32"/>
                <a:gd name="T102" fmla="*/ 19 w 32"/>
                <a:gd name="T103" fmla="*/ 25 h 32"/>
                <a:gd name="T104" fmla="*/ 7 w 32"/>
                <a:gd name="T105" fmla="*/ 19 h 32"/>
                <a:gd name="T106" fmla="*/ 13 w 32"/>
                <a:gd name="T107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" h="32">
                  <a:moveTo>
                    <a:pt x="3" y="8"/>
                  </a:moveTo>
                  <a:cubicBezTo>
                    <a:pt x="4" y="8"/>
                    <a:pt x="4" y="10"/>
                    <a:pt x="4" y="10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2" y="15"/>
                    <a:pt x="2" y="17"/>
                    <a:pt x="2" y="17"/>
                  </a:cubicBezTo>
                  <a:cubicBezTo>
                    <a:pt x="3" y="18"/>
                    <a:pt x="2" y="18"/>
                    <a:pt x="1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5" y="23"/>
                    <a:pt x="5" y="25"/>
                    <a:pt x="4" y="26"/>
                  </a:cubicBezTo>
                  <a:cubicBezTo>
                    <a:pt x="4" y="26"/>
                    <a:pt x="4" y="27"/>
                    <a:pt x="5" y="28"/>
                  </a:cubicBezTo>
                  <a:cubicBezTo>
                    <a:pt x="6" y="29"/>
                    <a:pt x="7" y="29"/>
                    <a:pt x="7" y="29"/>
                  </a:cubicBezTo>
                  <a:cubicBezTo>
                    <a:pt x="8" y="28"/>
                    <a:pt x="10" y="28"/>
                    <a:pt x="10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11" y="32"/>
                    <a:pt x="12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5" y="30"/>
                    <a:pt x="16" y="30"/>
                    <a:pt x="17" y="29"/>
                  </a:cubicBezTo>
                  <a:cubicBezTo>
                    <a:pt x="17" y="29"/>
                    <a:pt x="18" y="30"/>
                    <a:pt x="18" y="31"/>
                  </a:cubicBezTo>
                  <a:cubicBezTo>
                    <a:pt x="19" y="32"/>
                    <a:pt x="20" y="32"/>
                    <a:pt x="21" y="32"/>
                  </a:cubicBezTo>
                  <a:cubicBezTo>
                    <a:pt x="22" y="31"/>
                    <a:pt x="23" y="30"/>
                    <a:pt x="22" y="30"/>
                  </a:cubicBezTo>
                  <a:cubicBezTo>
                    <a:pt x="22" y="29"/>
                    <a:pt x="23" y="27"/>
                    <a:pt x="23" y="27"/>
                  </a:cubicBezTo>
                  <a:cubicBezTo>
                    <a:pt x="24" y="27"/>
                    <a:pt x="25" y="27"/>
                    <a:pt x="25" y="28"/>
                  </a:cubicBezTo>
                  <a:cubicBezTo>
                    <a:pt x="26" y="28"/>
                    <a:pt x="27" y="28"/>
                    <a:pt x="28" y="27"/>
                  </a:cubicBezTo>
                  <a:cubicBezTo>
                    <a:pt x="29" y="26"/>
                    <a:pt x="29" y="25"/>
                    <a:pt x="28" y="24"/>
                  </a:cubicBezTo>
                  <a:cubicBezTo>
                    <a:pt x="28" y="24"/>
                    <a:pt x="28" y="22"/>
                    <a:pt x="28" y="22"/>
                  </a:cubicBezTo>
                  <a:cubicBezTo>
                    <a:pt x="28" y="21"/>
                    <a:pt x="29" y="21"/>
                    <a:pt x="30" y="21"/>
                  </a:cubicBezTo>
                  <a:cubicBezTo>
                    <a:pt x="31" y="22"/>
                    <a:pt x="31" y="21"/>
                    <a:pt x="32" y="20"/>
                  </a:cubicBezTo>
                  <a:cubicBezTo>
                    <a:pt x="32" y="18"/>
                    <a:pt x="31" y="17"/>
                    <a:pt x="31" y="17"/>
                  </a:cubicBezTo>
                  <a:cubicBezTo>
                    <a:pt x="30" y="17"/>
                    <a:pt x="29" y="16"/>
                    <a:pt x="29" y="15"/>
                  </a:cubicBezTo>
                  <a:cubicBezTo>
                    <a:pt x="29" y="15"/>
                    <a:pt x="30" y="14"/>
                    <a:pt x="30" y="14"/>
                  </a:cubicBezTo>
                  <a:cubicBezTo>
                    <a:pt x="31" y="13"/>
                    <a:pt x="32" y="12"/>
                    <a:pt x="31" y="11"/>
                  </a:cubicBezTo>
                  <a:cubicBezTo>
                    <a:pt x="31" y="10"/>
                    <a:pt x="30" y="9"/>
                    <a:pt x="29" y="10"/>
                  </a:cubicBezTo>
                  <a:cubicBezTo>
                    <a:pt x="28" y="10"/>
                    <a:pt x="27" y="9"/>
                    <a:pt x="27" y="9"/>
                  </a:cubicBezTo>
                  <a:cubicBezTo>
                    <a:pt x="26" y="8"/>
                    <a:pt x="27" y="7"/>
                    <a:pt x="27" y="7"/>
                  </a:cubicBezTo>
                  <a:cubicBezTo>
                    <a:pt x="28" y="6"/>
                    <a:pt x="28" y="5"/>
                    <a:pt x="27" y="4"/>
                  </a:cubicBezTo>
                  <a:cubicBezTo>
                    <a:pt x="26" y="3"/>
                    <a:pt x="25" y="3"/>
                    <a:pt x="24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3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8" y="0"/>
                    <a:pt x="17" y="0"/>
                    <a:pt x="17" y="1"/>
                  </a:cubicBezTo>
                  <a:cubicBezTo>
                    <a:pt x="17" y="2"/>
                    <a:pt x="15" y="3"/>
                    <a:pt x="15" y="3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3" y="1"/>
                    <a:pt x="12" y="0"/>
                    <a:pt x="11" y="1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9" y="4"/>
                    <a:pt x="9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4"/>
                    <a:pt x="4" y="4"/>
                    <a:pt x="4" y="5"/>
                  </a:cubicBezTo>
                  <a:cubicBezTo>
                    <a:pt x="3" y="6"/>
                    <a:pt x="3" y="7"/>
                    <a:pt x="3" y="8"/>
                  </a:cubicBezTo>
                  <a:close/>
                  <a:moveTo>
                    <a:pt x="13" y="7"/>
                  </a:moveTo>
                  <a:cubicBezTo>
                    <a:pt x="18" y="6"/>
                    <a:pt x="23" y="8"/>
                    <a:pt x="25" y="13"/>
                  </a:cubicBezTo>
                  <a:cubicBezTo>
                    <a:pt x="26" y="18"/>
                    <a:pt x="24" y="23"/>
                    <a:pt x="19" y="25"/>
                  </a:cubicBezTo>
                  <a:cubicBezTo>
                    <a:pt x="14" y="27"/>
                    <a:pt x="8" y="24"/>
                    <a:pt x="7" y="19"/>
                  </a:cubicBezTo>
                  <a:cubicBezTo>
                    <a:pt x="5" y="14"/>
                    <a:pt x="8" y="9"/>
                    <a:pt x="13" y="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30B2438E-05BE-FA45-B852-8701E1F62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2625" y="3124097"/>
              <a:ext cx="975530" cy="747605"/>
            </a:xfrm>
            <a:custGeom>
              <a:avLst/>
              <a:gdLst>
                <a:gd name="T0" fmla="*/ 76 w 94"/>
                <a:gd name="T1" fmla="*/ 20 h 75"/>
                <a:gd name="T2" fmla="*/ 76 w 94"/>
                <a:gd name="T3" fmla="*/ 18 h 75"/>
                <a:gd name="T4" fmla="*/ 68 w 94"/>
                <a:gd name="T5" fmla="*/ 2 h 75"/>
                <a:gd name="T6" fmla="*/ 40 w 94"/>
                <a:gd name="T7" fmla="*/ 8 h 75"/>
                <a:gd name="T8" fmla="*/ 31 w 94"/>
                <a:gd name="T9" fmla="*/ 0 h 75"/>
                <a:gd name="T10" fmla="*/ 15 w 94"/>
                <a:gd name="T11" fmla="*/ 3 h 75"/>
                <a:gd name="T12" fmla="*/ 9 w 94"/>
                <a:gd name="T13" fmla="*/ 13 h 75"/>
                <a:gd name="T14" fmla="*/ 0 w 94"/>
                <a:gd name="T15" fmla="*/ 31 h 75"/>
                <a:gd name="T16" fmla="*/ 4 w 94"/>
                <a:gd name="T17" fmla="*/ 62 h 75"/>
                <a:gd name="T18" fmla="*/ 9 w 94"/>
                <a:gd name="T19" fmla="*/ 71 h 75"/>
                <a:gd name="T20" fmla="*/ 9 w 94"/>
                <a:gd name="T21" fmla="*/ 71 h 75"/>
                <a:gd name="T22" fmla="*/ 9 w 94"/>
                <a:gd name="T23" fmla="*/ 71 h 75"/>
                <a:gd name="T24" fmla="*/ 9 w 94"/>
                <a:gd name="T25" fmla="*/ 45 h 75"/>
                <a:gd name="T26" fmla="*/ 9 w 94"/>
                <a:gd name="T27" fmla="*/ 43 h 75"/>
                <a:gd name="T28" fmla="*/ 13 w 94"/>
                <a:gd name="T29" fmla="*/ 31 h 75"/>
                <a:gd name="T30" fmla="*/ 23 w 94"/>
                <a:gd name="T31" fmla="*/ 24 h 75"/>
                <a:gd name="T32" fmla="*/ 76 w 94"/>
                <a:gd name="T33" fmla="*/ 20 h 75"/>
                <a:gd name="T34" fmla="*/ 93 w 94"/>
                <a:gd name="T35" fmla="*/ 26 h 75"/>
                <a:gd name="T36" fmla="*/ 91 w 94"/>
                <a:gd name="T37" fmla="*/ 26 h 75"/>
                <a:gd name="T38" fmla="*/ 90 w 94"/>
                <a:gd name="T39" fmla="*/ 26 h 75"/>
                <a:gd name="T40" fmla="*/ 75 w 94"/>
                <a:gd name="T41" fmla="*/ 27 h 75"/>
                <a:gd name="T42" fmla="*/ 24 w 94"/>
                <a:gd name="T43" fmla="*/ 31 h 75"/>
                <a:gd name="T44" fmla="*/ 18 w 94"/>
                <a:gd name="T45" fmla="*/ 35 h 75"/>
                <a:gd name="T46" fmla="*/ 15 w 94"/>
                <a:gd name="T47" fmla="*/ 43 h 75"/>
                <a:gd name="T48" fmla="*/ 16 w 94"/>
                <a:gd name="T49" fmla="*/ 44 h 75"/>
                <a:gd name="T50" fmla="*/ 16 w 94"/>
                <a:gd name="T51" fmla="*/ 44 h 75"/>
                <a:gd name="T52" fmla="*/ 16 w 94"/>
                <a:gd name="T53" fmla="*/ 70 h 75"/>
                <a:gd name="T54" fmla="*/ 16 w 94"/>
                <a:gd name="T55" fmla="*/ 72 h 75"/>
                <a:gd name="T56" fmla="*/ 21 w 94"/>
                <a:gd name="T57" fmla="*/ 75 h 75"/>
                <a:gd name="T58" fmla="*/ 22 w 94"/>
                <a:gd name="T59" fmla="*/ 75 h 75"/>
                <a:gd name="T60" fmla="*/ 68 w 94"/>
                <a:gd name="T61" fmla="*/ 71 h 75"/>
                <a:gd name="T62" fmla="*/ 74 w 94"/>
                <a:gd name="T63" fmla="*/ 68 h 75"/>
                <a:gd name="T64" fmla="*/ 78 w 94"/>
                <a:gd name="T65" fmla="*/ 63 h 75"/>
                <a:gd name="T66" fmla="*/ 78 w 94"/>
                <a:gd name="T67" fmla="*/ 63 h 75"/>
                <a:gd name="T68" fmla="*/ 92 w 94"/>
                <a:gd name="T69" fmla="*/ 36 h 75"/>
                <a:gd name="T70" fmla="*/ 94 w 94"/>
                <a:gd name="T71" fmla="*/ 30 h 75"/>
                <a:gd name="T72" fmla="*/ 93 w 94"/>
                <a:gd name="T73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75">
                  <a:moveTo>
                    <a:pt x="76" y="20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8" y="8"/>
                    <a:pt x="74" y="1"/>
                    <a:pt x="68" y="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34" y="0"/>
                    <a:pt x="31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4"/>
                    <a:pt x="9" y="9"/>
                    <a:pt x="9" y="13"/>
                  </a:cubicBezTo>
                  <a:cubicBezTo>
                    <a:pt x="3" y="14"/>
                    <a:pt x="0" y="22"/>
                    <a:pt x="0" y="31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6" y="70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4"/>
                    <a:pt x="9" y="43"/>
                    <a:pt x="9" y="43"/>
                  </a:cubicBezTo>
                  <a:cubicBezTo>
                    <a:pt x="9" y="38"/>
                    <a:pt x="10" y="34"/>
                    <a:pt x="13" y="31"/>
                  </a:cubicBezTo>
                  <a:cubicBezTo>
                    <a:pt x="15" y="27"/>
                    <a:pt x="19" y="25"/>
                    <a:pt x="23" y="24"/>
                  </a:cubicBezTo>
                  <a:lnTo>
                    <a:pt x="76" y="20"/>
                  </a:lnTo>
                  <a:close/>
                  <a:moveTo>
                    <a:pt x="93" y="26"/>
                  </a:moveTo>
                  <a:cubicBezTo>
                    <a:pt x="93" y="26"/>
                    <a:pt x="92" y="26"/>
                    <a:pt x="91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2" y="31"/>
                    <a:pt x="20" y="33"/>
                    <a:pt x="18" y="35"/>
                  </a:cubicBezTo>
                  <a:cubicBezTo>
                    <a:pt x="16" y="37"/>
                    <a:pt x="15" y="40"/>
                    <a:pt x="15" y="43"/>
                  </a:cubicBezTo>
                  <a:cubicBezTo>
                    <a:pt x="15" y="43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7" y="74"/>
                    <a:pt x="19" y="75"/>
                    <a:pt x="21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70" y="70"/>
                    <a:pt x="72" y="70"/>
                    <a:pt x="74" y="68"/>
                  </a:cubicBezTo>
                  <a:cubicBezTo>
                    <a:pt x="76" y="67"/>
                    <a:pt x="77" y="65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3"/>
                    <a:pt x="94" y="31"/>
                    <a:pt x="94" y="30"/>
                  </a:cubicBezTo>
                  <a:cubicBezTo>
                    <a:pt x="94" y="28"/>
                    <a:pt x="93" y="27"/>
                    <a:pt x="93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E5E90A3-AA20-D545-986A-61D487329B4B}"/>
                </a:ext>
              </a:extLst>
            </p:cNvPr>
            <p:cNvGrpSpPr/>
            <p:nvPr/>
          </p:nvGrpSpPr>
          <p:grpSpPr>
            <a:xfrm>
              <a:off x="4323095" y="3082625"/>
              <a:ext cx="928630" cy="903587"/>
              <a:chOff x="3157534" y="3474126"/>
              <a:chExt cx="579005" cy="589448"/>
            </a:xfrm>
          </p:grpSpPr>
          <p:sp>
            <p:nvSpPr>
              <p:cNvPr id="102" name="Freeform 52">
                <a:extLst>
                  <a:ext uri="{FF2B5EF4-FFF2-40B4-BE49-F238E27FC236}">
                    <a16:creationId xmlns:a16="http://schemas.microsoft.com/office/drawing/2014/main" id="{38BBDB26-81E0-2C4E-8337-12C0B435E8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5494" y="3474126"/>
                <a:ext cx="533042" cy="589448"/>
              </a:xfrm>
              <a:custGeom>
                <a:avLst/>
                <a:gdLst>
                  <a:gd name="T0" fmla="*/ 77 w 80"/>
                  <a:gd name="T1" fmla="*/ 3 h 88"/>
                  <a:gd name="T2" fmla="*/ 71 w 80"/>
                  <a:gd name="T3" fmla="*/ 0 h 88"/>
                  <a:gd name="T4" fmla="*/ 9 w 80"/>
                  <a:gd name="T5" fmla="*/ 0 h 88"/>
                  <a:gd name="T6" fmla="*/ 2 w 80"/>
                  <a:gd name="T7" fmla="*/ 3 h 88"/>
                  <a:gd name="T8" fmla="*/ 0 w 80"/>
                  <a:gd name="T9" fmla="*/ 9 h 88"/>
                  <a:gd name="T10" fmla="*/ 0 w 80"/>
                  <a:gd name="T11" fmla="*/ 58 h 88"/>
                  <a:gd name="T12" fmla="*/ 2 w 80"/>
                  <a:gd name="T13" fmla="*/ 64 h 88"/>
                  <a:gd name="T14" fmla="*/ 9 w 80"/>
                  <a:gd name="T15" fmla="*/ 67 h 88"/>
                  <a:gd name="T16" fmla="*/ 71 w 80"/>
                  <a:gd name="T17" fmla="*/ 67 h 88"/>
                  <a:gd name="T18" fmla="*/ 77 w 80"/>
                  <a:gd name="T19" fmla="*/ 64 h 88"/>
                  <a:gd name="T20" fmla="*/ 80 w 80"/>
                  <a:gd name="T21" fmla="*/ 58 h 88"/>
                  <a:gd name="T22" fmla="*/ 80 w 80"/>
                  <a:gd name="T23" fmla="*/ 9 h 88"/>
                  <a:gd name="T24" fmla="*/ 77 w 80"/>
                  <a:gd name="T25" fmla="*/ 3 h 88"/>
                  <a:gd name="T26" fmla="*/ 75 w 80"/>
                  <a:gd name="T27" fmla="*/ 58 h 88"/>
                  <a:gd name="T28" fmla="*/ 74 w 80"/>
                  <a:gd name="T29" fmla="*/ 61 h 88"/>
                  <a:gd name="T30" fmla="*/ 71 w 80"/>
                  <a:gd name="T31" fmla="*/ 62 h 88"/>
                  <a:gd name="T32" fmla="*/ 9 w 80"/>
                  <a:gd name="T33" fmla="*/ 62 h 88"/>
                  <a:gd name="T34" fmla="*/ 6 w 80"/>
                  <a:gd name="T35" fmla="*/ 61 h 88"/>
                  <a:gd name="T36" fmla="*/ 4 w 80"/>
                  <a:gd name="T37" fmla="*/ 58 h 88"/>
                  <a:gd name="T38" fmla="*/ 4 w 80"/>
                  <a:gd name="T39" fmla="*/ 9 h 88"/>
                  <a:gd name="T40" fmla="*/ 6 w 80"/>
                  <a:gd name="T41" fmla="*/ 6 h 88"/>
                  <a:gd name="T42" fmla="*/ 9 w 80"/>
                  <a:gd name="T43" fmla="*/ 5 h 88"/>
                  <a:gd name="T44" fmla="*/ 71 w 80"/>
                  <a:gd name="T45" fmla="*/ 5 h 88"/>
                  <a:gd name="T46" fmla="*/ 74 w 80"/>
                  <a:gd name="T47" fmla="*/ 6 h 88"/>
                  <a:gd name="T48" fmla="*/ 75 w 80"/>
                  <a:gd name="T49" fmla="*/ 9 h 88"/>
                  <a:gd name="T50" fmla="*/ 75 w 80"/>
                  <a:gd name="T51" fmla="*/ 58 h 88"/>
                  <a:gd name="T52" fmla="*/ 77 w 80"/>
                  <a:gd name="T53" fmla="*/ 68 h 88"/>
                  <a:gd name="T54" fmla="*/ 3 w 80"/>
                  <a:gd name="T55" fmla="*/ 68 h 88"/>
                  <a:gd name="T56" fmla="*/ 2 w 80"/>
                  <a:gd name="T57" fmla="*/ 69 h 88"/>
                  <a:gd name="T58" fmla="*/ 1 w 80"/>
                  <a:gd name="T59" fmla="*/ 70 h 88"/>
                  <a:gd name="T60" fmla="*/ 1 w 80"/>
                  <a:gd name="T61" fmla="*/ 86 h 88"/>
                  <a:gd name="T62" fmla="*/ 2 w 80"/>
                  <a:gd name="T63" fmla="*/ 87 h 88"/>
                  <a:gd name="T64" fmla="*/ 3 w 80"/>
                  <a:gd name="T65" fmla="*/ 88 h 88"/>
                  <a:gd name="T66" fmla="*/ 77 w 80"/>
                  <a:gd name="T67" fmla="*/ 88 h 88"/>
                  <a:gd name="T68" fmla="*/ 78 w 80"/>
                  <a:gd name="T69" fmla="*/ 87 h 88"/>
                  <a:gd name="T70" fmla="*/ 79 w 80"/>
                  <a:gd name="T71" fmla="*/ 86 h 88"/>
                  <a:gd name="T72" fmla="*/ 79 w 80"/>
                  <a:gd name="T73" fmla="*/ 70 h 88"/>
                  <a:gd name="T74" fmla="*/ 78 w 80"/>
                  <a:gd name="T75" fmla="*/ 69 h 88"/>
                  <a:gd name="T76" fmla="*/ 77 w 80"/>
                  <a:gd name="T77" fmla="*/ 68 h 88"/>
                  <a:gd name="T78" fmla="*/ 75 w 80"/>
                  <a:gd name="T79" fmla="*/ 83 h 88"/>
                  <a:gd name="T80" fmla="*/ 5 w 80"/>
                  <a:gd name="T81" fmla="*/ 83 h 88"/>
                  <a:gd name="T82" fmla="*/ 5 w 80"/>
                  <a:gd name="T83" fmla="*/ 72 h 88"/>
                  <a:gd name="T84" fmla="*/ 75 w 80"/>
                  <a:gd name="T85" fmla="*/ 72 h 88"/>
                  <a:gd name="T86" fmla="*/ 75 w 80"/>
                  <a:gd name="T87" fmla="*/ 83 h 88"/>
                  <a:gd name="T88" fmla="*/ 9 w 80"/>
                  <a:gd name="T89" fmla="*/ 82 h 88"/>
                  <a:gd name="T90" fmla="*/ 44 w 80"/>
                  <a:gd name="T91" fmla="*/ 82 h 88"/>
                  <a:gd name="T92" fmla="*/ 46 w 80"/>
                  <a:gd name="T93" fmla="*/ 81 h 88"/>
                  <a:gd name="T94" fmla="*/ 46 w 80"/>
                  <a:gd name="T95" fmla="*/ 79 h 88"/>
                  <a:gd name="T96" fmla="*/ 46 w 80"/>
                  <a:gd name="T97" fmla="*/ 77 h 88"/>
                  <a:gd name="T98" fmla="*/ 46 w 80"/>
                  <a:gd name="T99" fmla="*/ 75 h 88"/>
                  <a:gd name="T100" fmla="*/ 44 w 80"/>
                  <a:gd name="T101" fmla="*/ 75 h 88"/>
                  <a:gd name="T102" fmla="*/ 9 w 80"/>
                  <a:gd name="T103" fmla="*/ 75 h 88"/>
                  <a:gd name="T104" fmla="*/ 8 w 80"/>
                  <a:gd name="T105" fmla="*/ 75 h 88"/>
                  <a:gd name="T106" fmla="*/ 7 w 80"/>
                  <a:gd name="T107" fmla="*/ 77 h 88"/>
                  <a:gd name="T108" fmla="*/ 7 w 80"/>
                  <a:gd name="T109" fmla="*/ 79 h 88"/>
                  <a:gd name="T110" fmla="*/ 8 w 80"/>
                  <a:gd name="T111" fmla="*/ 81 h 88"/>
                  <a:gd name="T112" fmla="*/ 9 w 80"/>
                  <a:gd name="T113" fmla="*/ 8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" h="88">
                    <a:moveTo>
                      <a:pt x="77" y="3"/>
                    </a:moveTo>
                    <a:cubicBezTo>
                      <a:pt x="76" y="1"/>
                      <a:pt x="73" y="0"/>
                      <a:pt x="7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5"/>
                      <a:pt x="0" y="7"/>
                      <a:pt x="0" y="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2"/>
                      <a:pt x="2" y="64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71" y="67"/>
                      <a:pt x="71" y="67"/>
                      <a:pt x="71" y="67"/>
                    </a:cubicBezTo>
                    <a:cubicBezTo>
                      <a:pt x="73" y="67"/>
                      <a:pt x="76" y="66"/>
                      <a:pt x="77" y="64"/>
                    </a:cubicBezTo>
                    <a:cubicBezTo>
                      <a:pt x="79" y="62"/>
                      <a:pt x="80" y="60"/>
                      <a:pt x="80" y="5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7"/>
                      <a:pt x="79" y="5"/>
                      <a:pt x="77" y="3"/>
                    </a:cubicBezTo>
                    <a:close/>
                    <a:moveTo>
                      <a:pt x="75" y="58"/>
                    </a:moveTo>
                    <a:cubicBezTo>
                      <a:pt x="75" y="59"/>
                      <a:pt x="75" y="60"/>
                      <a:pt x="74" y="61"/>
                    </a:cubicBezTo>
                    <a:cubicBezTo>
                      <a:pt x="73" y="62"/>
                      <a:pt x="72" y="62"/>
                      <a:pt x="71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6" y="62"/>
                      <a:pt x="6" y="61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5" y="7"/>
                      <a:pt x="6" y="6"/>
                    </a:cubicBezTo>
                    <a:cubicBezTo>
                      <a:pt x="6" y="5"/>
                      <a:pt x="8" y="5"/>
                      <a:pt x="9" y="5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5" y="7"/>
                      <a:pt x="75" y="8"/>
                      <a:pt x="75" y="9"/>
                    </a:cubicBezTo>
                    <a:lnTo>
                      <a:pt x="75" y="58"/>
                    </a:lnTo>
                    <a:close/>
                    <a:moveTo>
                      <a:pt x="77" y="68"/>
                    </a:move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2" y="68"/>
                      <a:pt x="2" y="69"/>
                    </a:cubicBezTo>
                    <a:cubicBezTo>
                      <a:pt x="1" y="69"/>
                      <a:pt x="1" y="70"/>
                      <a:pt x="1" y="70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7"/>
                      <a:pt x="2" y="87"/>
                    </a:cubicBezTo>
                    <a:cubicBezTo>
                      <a:pt x="2" y="88"/>
                      <a:pt x="3" y="88"/>
                      <a:pt x="3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8"/>
                      <a:pt x="78" y="88"/>
                      <a:pt x="78" y="87"/>
                    </a:cubicBezTo>
                    <a:cubicBezTo>
                      <a:pt x="79" y="87"/>
                      <a:pt x="79" y="86"/>
                      <a:pt x="79" y="86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9" y="69"/>
                      <a:pt x="78" y="69"/>
                    </a:cubicBezTo>
                    <a:cubicBezTo>
                      <a:pt x="78" y="68"/>
                      <a:pt x="77" y="68"/>
                      <a:pt x="77" y="68"/>
                    </a:cubicBezTo>
                    <a:close/>
                    <a:moveTo>
                      <a:pt x="75" y="83"/>
                    </a:moveTo>
                    <a:cubicBezTo>
                      <a:pt x="5" y="83"/>
                      <a:pt x="5" y="83"/>
                      <a:pt x="5" y="83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75" y="72"/>
                      <a:pt x="75" y="72"/>
                      <a:pt x="75" y="72"/>
                    </a:cubicBezTo>
                    <a:lnTo>
                      <a:pt x="75" y="83"/>
                    </a:lnTo>
                    <a:close/>
                    <a:moveTo>
                      <a:pt x="9" y="82"/>
                    </a:moveTo>
                    <a:cubicBezTo>
                      <a:pt x="44" y="82"/>
                      <a:pt x="44" y="82"/>
                      <a:pt x="44" y="82"/>
                    </a:cubicBezTo>
                    <a:cubicBezTo>
                      <a:pt x="45" y="82"/>
                      <a:pt x="45" y="81"/>
                      <a:pt x="46" y="81"/>
                    </a:cubicBezTo>
                    <a:cubicBezTo>
                      <a:pt x="46" y="81"/>
                      <a:pt x="46" y="80"/>
                      <a:pt x="46" y="79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6" y="76"/>
                      <a:pt x="46" y="76"/>
                      <a:pt x="46" y="75"/>
                    </a:cubicBezTo>
                    <a:cubicBezTo>
                      <a:pt x="45" y="75"/>
                      <a:pt x="45" y="75"/>
                      <a:pt x="44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8" y="75"/>
                      <a:pt x="8" y="75"/>
                    </a:cubicBezTo>
                    <a:cubicBezTo>
                      <a:pt x="7" y="76"/>
                      <a:pt x="7" y="76"/>
                      <a:pt x="7" y="77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7" y="80"/>
                      <a:pt x="7" y="81"/>
                      <a:pt x="8" y="81"/>
                    </a:cubicBezTo>
                    <a:cubicBezTo>
                      <a:pt x="8" y="81"/>
                      <a:pt x="9" y="82"/>
                      <a:pt x="9" y="8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BAAF4BB5-4284-AA40-8098-2B5B17794AAD}"/>
                  </a:ext>
                </a:extLst>
              </p:cNvPr>
              <p:cNvSpPr txBox="1"/>
              <p:nvPr/>
            </p:nvSpPr>
            <p:spPr>
              <a:xfrm>
                <a:off x="3157534" y="3511596"/>
                <a:ext cx="5790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&lt;/&gt;</a:t>
                </a:r>
                <a:endParaRPr kumimoji="1" lang="zh-CN" altLang="en-US" dirty="0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E64AE9E7-FB11-B24C-8D01-9162BA6C29E2}"/>
                </a:ext>
              </a:extLst>
            </p:cNvPr>
            <p:cNvGrpSpPr/>
            <p:nvPr/>
          </p:nvGrpSpPr>
          <p:grpSpPr>
            <a:xfrm>
              <a:off x="1473838" y="3172182"/>
              <a:ext cx="487766" cy="777005"/>
              <a:chOff x="9845496" y="2057435"/>
              <a:chExt cx="304124" cy="506873"/>
            </a:xfrm>
          </p:grpSpPr>
          <p:sp>
            <p:nvSpPr>
              <p:cNvPr id="104" name="Freeform 50">
                <a:extLst>
                  <a:ext uri="{FF2B5EF4-FFF2-40B4-BE49-F238E27FC236}">
                    <a16:creationId xmlns:a16="http://schemas.microsoft.com/office/drawing/2014/main" id="{0DB5C720-49D1-9C4E-AE4D-68D90003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1110" y="2119351"/>
                <a:ext cx="21919" cy="46577"/>
              </a:xfrm>
              <a:custGeom>
                <a:avLst/>
                <a:gdLst>
                  <a:gd name="T0" fmla="*/ 5 w 8"/>
                  <a:gd name="T1" fmla="*/ 5 h 17"/>
                  <a:gd name="T2" fmla="*/ 5 w 8"/>
                  <a:gd name="T3" fmla="*/ 5 h 17"/>
                  <a:gd name="T4" fmla="*/ 3 w 8"/>
                  <a:gd name="T5" fmla="*/ 5 h 17"/>
                  <a:gd name="T6" fmla="*/ 0 w 8"/>
                  <a:gd name="T7" fmla="*/ 3 h 17"/>
                  <a:gd name="T8" fmla="*/ 5 w 8"/>
                  <a:gd name="T9" fmla="*/ 0 h 17"/>
                  <a:gd name="T10" fmla="*/ 8 w 8"/>
                  <a:gd name="T11" fmla="*/ 0 h 17"/>
                  <a:gd name="T12" fmla="*/ 8 w 8"/>
                  <a:gd name="T13" fmla="*/ 17 h 17"/>
                  <a:gd name="T14" fmla="*/ 5 w 8"/>
                  <a:gd name="T15" fmla="*/ 17 h 17"/>
                  <a:gd name="T16" fmla="*/ 5 w 8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7">
                    <a:moveTo>
                      <a:pt x="5" y="5"/>
                    </a:moveTo>
                    <a:lnTo>
                      <a:pt x="5" y="5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1">
                <a:extLst>
                  <a:ext uri="{FF2B5EF4-FFF2-40B4-BE49-F238E27FC236}">
                    <a16:creationId xmlns:a16="http://schemas.microsoft.com/office/drawing/2014/main" id="{8A4EA996-4D09-824F-9CAC-56C1BB5AE1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3988" y="2119351"/>
                <a:ext cx="32878" cy="46577"/>
              </a:xfrm>
              <a:custGeom>
                <a:avLst/>
                <a:gdLst>
                  <a:gd name="T0" fmla="*/ 5 w 5"/>
                  <a:gd name="T1" fmla="*/ 4 h 7"/>
                  <a:gd name="T2" fmla="*/ 3 w 5"/>
                  <a:gd name="T3" fmla="*/ 7 h 7"/>
                  <a:gd name="T4" fmla="*/ 0 w 5"/>
                  <a:gd name="T5" fmla="*/ 4 h 7"/>
                  <a:gd name="T6" fmla="*/ 3 w 5"/>
                  <a:gd name="T7" fmla="*/ 0 h 7"/>
                  <a:gd name="T8" fmla="*/ 5 w 5"/>
                  <a:gd name="T9" fmla="*/ 4 h 7"/>
                  <a:gd name="T10" fmla="*/ 2 w 5"/>
                  <a:gd name="T11" fmla="*/ 4 h 7"/>
                  <a:gd name="T12" fmla="*/ 3 w 5"/>
                  <a:gd name="T13" fmla="*/ 6 h 7"/>
                  <a:gd name="T14" fmla="*/ 4 w 5"/>
                  <a:gd name="T15" fmla="*/ 4 h 7"/>
                  <a:gd name="T16" fmla="*/ 3 w 5"/>
                  <a:gd name="T17" fmla="*/ 1 h 7"/>
                  <a:gd name="T18" fmla="*/ 2 w 5"/>
                  <a:gd name="T1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5" y="2"/>
                      <a:pt x="5" y="4"/>
                    </a:cubicBezTo>
                    <a:close/>
                    <a:moveTo>
                      <a:pt x="2" y="4"/>
                    </a:moveTo>
                    <a:cubicBezTo>
                      <a:pt x="2" y="5"/>
                      <a:pt x="2" y="6"/>
                      <a:pt x="3" y="6"/>
                    </a:cubicBezTo>
                    <a:cubicBezTo>
                      <a:pt x="3" y="6"/>
                      <a:pt x="4" y="5"/>
                      <a:pt x="4" y="4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2">
                <a:extLst>
                  <a:ext uri="{FF2B5EF4-FFF2-40B4-BE49-F238E27FC236}">
                    <a16:creationId xmlns:a16="http://schemas.microsoft.com/office/drawing/2014/main" id="{3DC8F478-C1D3-8341-9460-48C3C30E5A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2346" y="2119351"/>
                <a:ext cx="32878" cy="46577"/>
              </a:xfrm>
              <a:custGeom>
                <a:avLst/>
                <a:gdLst>
                  <a:gd name="T0" fmla="*/ 5 w 5"/>
                  <a:gd name="T1" fmla="*/ 4 h 7"/>
                  <a:gd name="T2" fmla="*/ 2 w 5"/>
                  <a:gd name="T3" fmla="*/ 7 h 7"/>
                  <a:gd name="T4" fmla="*/ 0 w 5"/>
                  <a:gd name="T5" fmla="*/ 4 h 7"/>
                  <a:gd name="T6" fmla="*/ 2 w 5"/>
                  <a:gd name="T7" fmla="*/ 0 h 7"/>
                  <a:gd name="T8" fmla="*/ 5 w 5"/>
                  <a:gd name="T9" fmla="*/ 4 h 7"/>
                  <a:gd name="T10" fmla="*/ 1 w 5"/>
                  <a:gd name="T11" fmla="*/ 4 h 7"/>
                  <a:gd name="T12" fmla="*/ 2 w 5"/>
                  <a:gd name="T13" fmla="*/ 6 h 7"/>
                  <a:gd name="T14" fmla="*/ 3 w 5"/>
                  <a:gd name="T15" fmla="*/ 4 h 7"/>
                  <a:gd name="T16" fmla="*/ 2 w 5"/>
                  <a:gd name="T17" fmla="*/ 1 h 7"/>
                  <a:gd name="T18" fmla="*/ 1 w 5"/>
                  <a:gd name="T1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cubicBezTo>
                      <a:pt x="5" y="6"/>
                      <a:pt x="4" y="7"/>
                      <a:pt x="2" y="7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2"/>
                      <a:pt x="5" y="4"/>
                    </a:cubicBezTo>
                    <a:close/>
                    <a:moveTo>
                      <a:pt x="1" y="4"/>
                    </a:moveTo>
                    <a:cubicBezTo>
                      <a:pt x="1" y="5"/>
                      <a:pt x="2" y="6"/>
                      <a:pt x="2" y="6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2"/>
                      <a:pt x="1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3">
                <a:extLst>
                  <a:ext uri="{FF2B5EF4-FFF2-40B4-BE49-F238E27FC236}">
                    <a16:creationId xmlns:a16="http://schemas.microsoft.com/office/drawing/2014/main" id="{298D1DB5-1AF3-7941-B8E2-ADA9654044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45496" y="2057435"/>
                <a:ext cx="304124" cy="506873"/>
              </a:xfrm>
              <a:custGeom>
                <a:avLst/>
                <a:gdLst>
                  <a:gd name="T0" fmla="*/ 8 w 47"/>
                  <a:gd name="T1" fmla="*/ 0 h 78"/>
                  <a:gd name="T2" fmla="*/ 0 w 47"/>
                  <a:gd name="T3" fmla="*/ 70 h 78"/>
                  <a:gd name="T4" fmla="*/ 39 w 47"/>
                  <a:gd name="T5" fmla="*/ 78 h 78"/>
                  <a:gd name="T6" fmla="*/ 47 w 47"/>
                  <a:gd name="T7" fmla="*/ 8 h 78"/>
                  <a:gd name="T8" fmla="*/ 12 w 47"/>
                  <a:gd name="T9" fmla="*/ 68 h 78"/>
                  <a:gd name="T10" fmla="*/ 12 w 47"/>
                  <a:gd name="T11" fmla="*/ 59 h 78"/>
                  <a:gd name="T12" fmla="*/ 12 w 47"/>
                  <a:gd name="T13" fmla="*/ 68 h 78"/>
                  <a:gd name="T14" fmla="*/ 7 w 47"/>
                  <a:gd name="T15" fmla="*/ 52 h 78"/>
                  <a:gd name="T16" fmla="*/ 17 w 47"/>
                  <a:gd name="T17" fmla="*/ 52 h 78"/>
                  <a:gd name="T18" fmla="*/ 12 w 47"/>
                  <a:gd name="T19" fmla="*/ 45 h 78"/>
                  <a:gd name="T20" fmla="*/ 12 w 47"/>
                  <a:gd name="T21" fmla="*/ 36 h 78"/>
                  <a:gd name="T22" fmla="*/ 12 w 47"/>
                  <a:gd name="T23" fmla="*/ 45 h 78"/>
                  <a:gd name="T24" fmla="*/ 8 w 47"/>
                  <a:gd name="T25" fmla="*/ 28 h 78"/>
                  <a:gd name="T26" fmla="*/ 20 w 47"/>
                  <a:gd name="T27" fmla="*/ 26 h 78"/>
                  <a:gd name="T28" fmla="*/ 22 w 47"/>
                  <a:gd name="T29" fmla="*/ 30 h 78"/>
                  <a:gd name="T30" fmla="*/ 10 w 47"/>
                  <a:gd name="T31" fmla="*/ 32 h 78"/>
                  <a:gd name="T32" fmla="*/ 23 w 47"/>
                  <a:gd name="T33" fmla="*/ 68 h 78"/>
                  <a:gd name="T34" fmla="*/ 23 w 47"/>
                  <a:gd name="T35" fmla="*/ 59 h 78"/>
                  <a:gd name="T36" fmla="*/ 23 w 47"/>
                  <a:gd name="T37" fmla="*/ 68 h 78"/>
                  <a:gd name="T38" fmla="*/ 19 w 47"/>
                  <a:gd name="T39" fmla="*/ 52 h 78"/>
                  <a:gd name="T40" fmla="*/ 28 w 47"/>
                  <a:gd name="T41" fmla="*/ 52 h 78"/>
                  <a:gd name="T42" fmla="*/ 23 w 47"/>
                  <a:gd name="T43" fmla="*/ 45 h 78"/>
                  <a:gd name="T44" fmla="*/ 23 w 47"/>
                  <a:gd name="T45" fmla="*/ 36 h 78"/>
                  <a:gd name="T46" fmla="*/ 23 w 47"/>
                  <a:gd name="T47" fmla="*/ 45 h 78"/>
                  <a:gd name="T48" fmla="*/ 26 w 47"/>
                  <a:gd name="T49" fmla="*/ 28 h 78"/>
                  <a:gd name="T50" fmla="*/ 37 w 47"/>
                  <a:gd name="T51" fmla="*/ 26 h 78"/>
                  <a:gd name="T52" fmla="*/ 39 w 47"/>
                  <a:gd name="T53" fmla="*/ 30 h 78"/>
                  <a:gd name="T54" fmla="*/ 28 w 47"/>
                  <a:gd name="T55" fmla="*/ 32 h 78"/>
                  <a:gd name="T56" fmla="*/ 35 w 47"/>
                  <a:gd name="T57" fmla="*/ 68 h 78"/>
                  <a:gd name="T58" fmla="*/ 35 w 47"/>
                  <a:gd name="T59" fmla="*/ 59 h 78"/>
                  <a:gd name="T60" fmla="*/ 35 w 47"/>
                  <a:gd name="T61" fmla="*/ 68 h 78"/>
                  <a:gd name="T62" fmla="*/ 30 w 47"/>
                  <a:gd name="T63" fmla="*/ 52 h 78"/>
                  <a:gd name="T64" fmla="*/ 40 w 47"/>
                  <a:gd name="T65" fmla="*/ 52 h 78"/>
                  <a:gd name="T66" fmla="*/ 35 w 47"/>
                  <a:gd name="T67" fmla="*/ 45 h 78"/>
                  <a:gd name="T68" fmla="*/ 35 w 47"/>
                  <a:gd name="T69" fmla="*/ 36 h 78"/>
                  <a:gd name="T70" fmla="*/ 35 w 47"/>
                  <a:gd name="T71" fmla="*/ 45 h 78"/>
                  <a:gd name="T72" fmla="*/ 37 w 47"/>
                  <a:gd name="T73" fmla="*/ 21 h 78"/>
                  <a:gd name="T74" fmla="*/ 4 w 47"/>
                  <a:gd name="T75" fmla="*/ 16 h 78"/>
                  <a:gd name="T76" fmla="*/ 10 w 47"/>
                  <a:gd name="T77" fmla="*/ 5 h 78"/>
                  <a:gd name="T78" fmla="*/ 43 w 47"/>
                  <a:gd name="T7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7" h="78">
                    <a:moveTo>
                      <a:pt x="3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4" y="78"/>
                      <a:pt x="8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43" y="78"/>
                      <a:pt x="47" y="74"/>
                      <a:pt x="47" y="70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3" y="0"/>
                      <a:pt x="39" y="0"/>
                    </a:cubicBezTo>
                    <a:close/>
                    <a:moveTo>
                      <a:pt x="12" y="68"/>
                    </a:moveTo>
                    <a:cubicBezTo>
                      <a:pt x="10" y="68"/>
                      <a:pt x="7" y="66"/>
                      <a:pt x="7" y="64"/>
                    </a:cubicBezTo>
                    <a:cubicBezTo>
                      <a:pt x="7" y="61"/>
                      <a:pt x="10" y="59"/>
                      <a:pt x="12" y="59"/>
                    </a:cubicBezTo>
                    <a:cubicBezTo>
                      <a:pt x="15" y="59"/>
                      <a:pt x="17" y="61"/>
                      <a:pt x="17" y="64"/>
                    </a:cubicBezTo>
                    <a:cubicBezTo>
                      <a:pt x="17" y="66"/>
                      <a:pt x="15" y="68"/>
                      <a:pt x="12" y="68"/>
                    </a:cubicBezTo>
                    <a:close/>
                    <a:moveTo>
                      <a:pt x="12" y="56"/>
                    </a:moveTo>
                    <a:cubicBezTo>
                      <a:pt x="10" y="56"/>
                      <a:pt x="7" y="54"/>
                      <a:pt x="7" y="52"/>
                    </a:cubicBezTo>
                    <a:cubicBezTo>
                      <a:pt x="7" y="49"/>
                      <a:pt x="10" y="47"/>
                      <a:pt x="12" y="47"/>
                    </a:cubicBezTo>
                    <a:cubicBezTo>
                      <a:pt x="15" y="47"/>
                      <a:pt x="17" y="49"/>
                      <a:pt x="17" y="52"/>
                    </a:cubicBezTo>
                    <a:cubicBezTo>
                      <a:pt x="17" y="54"/>
                      <a:pt x="15" y="56"/>
                      <a:pt x="12" y="56"/>
                    </a:cubicBezTo>
                    <a:close/>
                    <a:moveTo>
                      <a:pt x="12" y="45"/>
                    </a:moveTo>
                    <a:cubicBezTo>
                      <a:pt x="10" y="45"/>
                      <a:pt x="7" y="43"/>
                      <a:pt x="7" y="41"/>
                    </a:cubicBezTo>
                    <a:cubicBezTo>
                      <a:pt x="7" y="38"/>
                      <a:pt x="10" y="36"/>
                      <a:pt x="12" y="36"/>
                    </a:cubicBezTo>
                    <a:cubicBezTo>
                      <a:pt x="15" y="36"/>
                      <a:pt x="17" y="38"/>
                      <a:pt x="17" y="41"/>
                    </a:cubicBezTo>
                    <a:cubicBezTo>
                      <a:pt x="17" y="43"/>
                      <a:pt x="15" y="45"/>
                      <a:pt x="12" y="45"/>
                    </a:cubicBezTo>
                    <a:close/>
                    <a:moveTo>
                      <a:pt x="8" y="30"/>
                    </a:moveTo>
                    <a:cubicBezTo>
                      <a:pt x="8" y="28"/>
                      <a:pt x="8" y="28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1" y="26"/>
                      <a:pt x="22" y="27"/>
                      <a:pt x="22" y="28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1" y="32"/>
                      <a:pt x="2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2"/>
                      <a:pt x="8" y="31"/>
                      <a:pt x="8" y="30"/>
                    </a:cubicBezTo>
                    <a:close/>
                    <a:moveTo>
                      <a:pt x="23" y="68"/>
                    </a:moveTo>
                    <a:cubicBezTo>
                      <a:pt x="21" y="68"/>
                      <a:pt x="19" y="66"/>
                      <a:pt x="19" y="64"/>
                    </a:cubicBezTo>
                    <a:cubicBezTo>
                      <a:pt x="19" y="61"/>
                      <a:pt x="21" y="59"/>
                      <a:pt x="23" y="59"/>
                    </a:cubicBezTo>
                    <a:cubicBezTo>
                      <a:pt x="26" y="59"/>
                      <a:pt x="28" y="61"/>
                      <a:pt x="28" y="64"/>
                    </a:cubicBezTo>
                    <a:cubicBezTo>
                      <a:pt x="28" y="66"/>
                      <a:pt x="26" y="68"/>
                      <a:pt x="23" y="68"/>
                    </a:cubicBezTo>
                    <a:close/>
                    <a:moveTo>
                      <a:pt x="23" y="56"/>
                    </a:moveTo>
                    <a:cubicBezTo>
                      <a:pt x="21" y="56"/>
                      <a:pt x="19" y="54"/>
                      <a:pt x="19" y="52"/>
                    </a:cubicBezTo>
                    <a:cubicBezTo>
                      <a:pt x="19" y="49"/>
                      <a:pt x="21" y="47"/>
                      <a:pt x="23" y="47"/>
                    </a:cubicBezTo>
                    <a:cubicBezTo>
                      <a:pt x="26" y="47"/>
                      <a:pt x="28" y="49"/>
                      <a:pt x="28" y="52"/>
                    </a:cubicBezTo>
                    <a:cubicBezTo>
                      <a:pt x="28" y="54"/>
                      <a:pt x="26" y="56"/>
                      <a:pt x="23" y="56"/>
                    </a:cubicBezTo>
                    <a:close/>
                    <a:moveTo>
                      <a:pt x="23" y="45"/>
                    </a:moveTo>
                    <a:cubicBezTo>
                      <a:pt x="21" y="45"/>
                      <a:pt x="19" y="43"/>
                      <a:pt x="19" y="41"/>
                    </a:cubicBezTo>
                    <a:cubicBezTo>
                      <a:pt x="19" y="38"/>
                      <a:pt x="21" y="36"/>
                      <a:pt x="23" y="36"/>
                    </a:cubicBezTo>
                    <a:cubicBezTo>
                      <a:pt x="26" y="36"/>
                      <a:pt x="28" y="38"/>
                      <a:pt x="28" y="41"/>
                    </a:cubicBezTo>
                    <a:cubicBezTo>
                      <a:pt x="28" y="43"/>
                      <a:pt x="26" y="45"/>
                      <a:pt x="23" y="45"/>
                    </a:cubicBezTo>
                    <a:close/>
                    <a:moveTo>
                      <a:pt x="26" y="30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7"/>
                      <a:pt x="27" y="26"/>
                      <a:pt x="28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6"/>
                      <a:pt x="39" y="27"/>
                      <a:pt x="39" y="28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1"/>
                      <a:pt x="38" y="32"/>
                      <a:pt x="37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7" y="32"/>
                      <a:pt x="26" y="31"/>
                      <a:pt x="26" y="30"/>
                    </a:cubicBezTo>
                    <a:close/>
                    <a:moveTo>
                      <a:pt x="35" y="68"/>
                    </a:moveTo>
                    <a:cubicBezTo>
                      <a:pt x="32" y="68"/>
                      <a:pt x="30" y="66"/>
                      <a:pt x="30" y="64"/>
                    </a:cubicBezTo>
                    <a:cubicBezTo>
                      <a:pt x="30" y="61"/>
                      <a:pt x="32" y="59"/>
                      <a:pt x="35" y="59"/>
                    </a:cubicBezTo>
                    <a:cubicBezTo>
                      <a:pt x="37" y="59"/>
                      <a:pt x="40" y="61"/>
                      <a:pt x="40" y="64"/>
                    </a:cubicBezTo>
                    <a:cubicBezTo>
                      <a:pt x="40" y="66"/>
                      <a:pt x="37" y="68"/>
                      <a:pt x="35" y="68"/>
                    </a:cubicBezTo>
                    <a:close/>
                    <a:moveTo>
                      <a:pt x="35" y="56"/>
                    </a:moveTo>
                    <a:cubicBezTo>
                      <a:pt x="32" y="56"/>
                      <a:pt x="30" y="54"/>
                      <a:pt x="30" y="52"/>
                    </a:cubicBezTo>
                    <a:cubicBezTo>
                      <a:pt x="30" y="49"/>
                      <a:pt x="32" y="47"/>
                      <a:pt x="35" y="47"/>
                    </a:cubicBezTo>
                    <a:cubicBezTo>
                      <a:pt x="37" y="47"/>
                      <a:pt x="40" y="49"/>
                      <a:pt x="40" y="52"/>
                    </a:cubicBezTo>
                    <a:cubicBezTo>
                      <a:pt x="40" y="54"/>
                      <a:pt x="37" y="56"/>
                      <a:pt x="35" y="56"/>
                    </a:cubicBezTo>
                    <a:close/>
                    <a:moveTo>
                      <a:pt x="35" y="45"/>
                    </a:moveTo>
                    <a:cubicBezTo>
                      <a:pt x="32" y="45"/>
                      <a:pt x="30" y="43"/>
                      <a:pt x="30" y="41"/>
                    </a:cubicBezTo>
                    <a:cubicBezTo>
                      <a:pt x="30" y="38"/>
                      <a:pt x="32" y="36"/>
                      <a:pt x="35" y="36"/>
                    </a:cubicBezTo>
                    <a:cubicBezTo>
                      <a:pt x="37" y="36"/>
                      <a:pt x="40" y="38"/>
                      <a:pt x="40" y="41"/>
                    </a:cubicBezTo>
                    <a:cubicBezTo>
                      <a:pt x="40" y="43"/>
                      <a:pt x="37" y="45"/>
                      <a:pt x="35" y="45"/>
                    </a:cubicBezTo>
                    <a:close/>
                    <a:moveTo>
                      <a:pt x="43" y="16"/>
                    </a:moveTo>
                    <a:cubicBezTo>
                      <a:pt x="43" y="19"/>
                      <a:pt x="40" y="21"/>
                      <a:pt x="37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4" y="19"/>
                      <a:pt x="4" y="16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7" y="5"/>
                      <a:pt x="10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40" y="5"/>
                      <a:pt x="43" y="8"/>
                      <a:pt x="43" y="11"/>
                    </a:cubicBezTo>
                    <a:lnTo>
                      <a:pt x="43" y="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743DF1AF-1ED0-6240-86B7-84F8579CCB77}"/>
                </a:ext>
              </a:extLst>
            </p:cNvPr>
            <p:cNvGrpSpPr/>
            <p:nvPr/>
          </p:nvGrpSpPr>
          <p:grpSpPr>
            <a:xfrm>
              <a:off x="6127124" y="3103120"/>
              <a:ext cx="883250" cy="747605"/>
              <a:chOff x="5257605" y="4294793"/>
              <a:chExt cx="550710" cy="487694"/>
            </a:xfrm>
          </p:grpSpPr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78F4558F-4CDD-2B40-ABCB-D447D8479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605" y="4516721"/>
                <a:ext cx="550710" cy="265766"/>
              </a:xfrm>
              <a:custGeom>
                <a:avLst/>
                <a:gdLst>
                  <a:gd name="T0" fmla="*/ 53 w 85"/>
                  <a:gd name="T1" fmla="*/ 7 h 41"/>
                  <a:gd name="T2" fmla="*/ 51 w 85"/>
                  <a:gd name="T3" fmla="*/ 10 h 41"/>
                  <a:gd name="T4" fmla="*/ 35 w 85"/>
                  <a:gd name="T5" fmla="*/ 10 h 41"/>
                  <a:gd name="T6" fmla="*/ 33 w 85"/>
                  <a:gd name="T7" fmla="*/ 7 h 41"/>
                  <a:gd name="T8" fmla="*/ 33 w 85"/>
                  <a:gd name="T9" fmla="*/ 0 h 41"/>
                  <a:gd name="T10" fmla="*/ 0 w 85"/>
                  <a:gd name="T11" fmla="*/ 0 h 41"/>
                  <a:gd name="T12" fmla="*/ 0 w 85"/>
                  <a:gd name="T13" fmla="*/ 33 h 41"/>
                  <a:gd name="T14" fmla="*/ 9 w 85"/>
                  <a:gd name="T15" fmla="*/ 41 h 41"/>
                  <a:gd name="T16" fmla="*/ 77 w 85"/>
                  <a:gd name="T17" fmla="*/ 41 h 41"/>
                  <a:gd name="T18" fmla="*/ 85 w 85"/>
                  <a:gd name="T19" fmla="*/ 33 h 41"/>
                  <a:gd name="T20" fmla="*/ 85 w 85"/>
                  <a:gd name="T21" fmla="*/ 0 h 41"/>
                  <a:gd name="T22" fmla="*/ 53 w 85"/>
                  <a:gd name="T23" fmla="*/ 0 h 41"/>
                  <a:gd name="T24" fmla="*/ 53 w 85"/>
                  <a:gd name="T2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41">
                    <a:moveTo>
                      <a:pt x="53" y="7"/>
                    </a:moveTo>
                    <a:cubicBezTo>
                      <a:pt x="53" y="9"/>
                      <a:pt x="52" y="10"/>
                      <a:pt x="51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9"/>
                      <a:pt x="33" y="7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4" y="41"/>
                      <a:pt x="9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82" y="41"/>
                      <a:pt x="85" y="38"/>
                      <a:pt x="85" y="33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2">
                <a:extLst>
                  <a:ext uri="{FF2B5EF4-FFF2-40B4-BE49-F238E27FC236}">
                    <a16:creationId xmlns:a16="http://schemas.microsoft.com/office/drawing/2014/main" id="{BCB49884-97FB-6146-9683-C00D931407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7605" y="4294793"/>
                <a:ext cx="550710" cy="202749"/>
              </a:xfrm>
              <a:custGeom>
                <a:avLst/>
                <a:gdLst>
                  <a:gd name="T0" fmla="*/ 77 w 85"/>
                  <a:gd name="T1" fmla="*/ 14 h 31"/>
                  <a:gd name="T2" fmla="*/ 57 w 85"/>
                  <a:gd name="T3" fmla="*/ 14 h 31"/>
                  <a:gd name="T4" fmla="*/ 57 w 85"/>
                  <a:gd name="T5" fmla="*/ 5 h 31"/>
                  <a:gd name="T6" fmla="*/ 52 w 85"/>
                  <a:gd name="T7" fmla="*/ 0 h 31"/>
                  <a:gd name="T8" fmla="*/ 34 w 85"/>
                  <a:gd name="T9" fmla="*/ 0 h 31"/>
                  <a:gd name="T10" fmla="*/ 29 w 85"/>
                  <a:gd name="T11" fmla="*/ 5 h 31"/>
                  <a:gd name="T12" fmla="*/ 29 w 85"/>
                  <a:gd name="T13" fmla="*/ 14 h 31"/>
                  <a:gd name="T14" fmla="*/ 9 w 85"/>
                  <a:gd name="T15" fmla="*/ 14 h 31"/>
                  <a:gd name="T16" fmla="*/ 0 w 85"/>
                  <a:gd name="T17" fmla="*/ 22 h 31"/>
                  <a:gd name="T18" fmla="*/ 0 w 85"/>
                  <a:gd name="T19" fmla="*/ 31 h 31"/>
                  <a:gd name="T20" fmla="*/ 85 w 85"/>
                  <a:gd name="T21" fmla="*/ 31 h 31"/>
                  <a:gd name="T22" fmla="*/ 85 w 85"/>
                  <a:gd name="T23" fmla="*/ 22 h 31"/>
                  <a:gd name="T24" fmla="*/ 77 w 85"/>
                  <a:gd name="T25" fmla="*/ 14 h 31"/>
                  <a:gd name="T26" fmla="*/ 34 w 85"/>
                  <a:gd name="T27" fmla="*/ 6 h 31"/>
                  <a:gd name="T28" fmla="*/ 51 w 85"/>
                  <a:gd name="T29" fmla="*/ 6 h 31"/>
                  <a:gd name="T30" fmla="*/ 51 w 85"/>
                  <a:gd name="T31" fmla="*/ 14 h 31"/>
                  <a:gd name="T32" fmla="*/ 34 w 85"/>
                  <a:gd name="T33" fmla="*/ 14 h 31"/>
                  <a:gd name="T34" fmla="*/ 34 w 85"/>
                  <a:gd name="T35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31">
                    <a:moveTo>
                      <a:pt x="77" y="14"/>
                    </a:move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2"/>
                      <a:pt x="55" y="0"/>
                      <a:pt x="5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14"/>
                      <a:pt x="0" y="17"/>
                      <a:pt x="0" y="2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17"/>
                      <a:pt x="82" y="14"/>
                      <a:pt x="77" y="14"/>
                    </a:cubicBezTo>
                    <a:close/>
                    <a:moveTo>
                      <a:pt x="34" y="6"/>
                    </a:moveTo>
                    <a:cubicBezTo>
                      <a:pt x="51" y="6"/>
                      <a:pt x="51" y="6"/>
                      <a:pt x="51" y="6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34" y="14"/>
                      <a:pt x="34" y="14"/>
                      <a:pt x="34" y="14"/>
                    </a:cubicBezTo>
                    <a:lnTo>
                      <a:pt x="34" y="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BA35794-2404-0F4F-93A9-6A4EEECFE47B}"/>
                </a:ext>
              </a:extLst>
            </p:cNvPr>
            <p:cNvSpPr txBox="1"/>
            <p:nvPr/>
          </p:nvSpPr>
          <p:spPr>
            <a:xfrm>
              <a:off x="3795987" y="2543175"/>
              <a:ext cx="296279" cy="566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7E1FCC4-0EA0-434A-8D23-0C420C104F85}"/>
                </a:ext>
              </a:extLst>
            </p:cNvPr>
            <p:cNvSpPr txBox="1"/>
            <p:nvPr/>
          </p:nvSpPr>
          <p:spPr>
            <a:xfrm>
              <a:off x="1228726" y="4171951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数据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A0CA327-5D52-2043-9008-4C09B86DE820}"/>
                </a:ext>
              </a:extLst>
            </p:cNvPr>
            <p:cNvSpPr txBox="1"/>
            <p:nvPr/>
          </p:nvSpPr>
          <p:spPr>
            <a:xfrm>
              <a:off x="2631041" y="4187723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配置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A6039BD-6709-FE44-B4AC-CBC2C0D4CB3D}"/>
                </a:ext>
              </a:extLst>
            </p:cNvPr>
            <p:cNvSpPr txBox="1"/>
            <p:nvPr/>
          </p:nvSpPr>
          <p:spPr>
            <a:xfrm>
              <a:off x="4291831" y="4171951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代码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52F22265-15A4-A645-A351-5D3675A954A5}"/>
                </a:ext>
              </a:extLst>
            </p:cNvPr>
            <p:cNvSpPr txBox="1"/>
            <p:nvPr/>
          </p:nvSpPr>
          <p:spPr>
            <a:xfrm>
              <a:off x="6067400" y="4147544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部署包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378F4BD9-02DB-E147-9EB8-629650D948F5}"/>
                </a:ext>
              </a:extLst>
            </p:cNvPr>
            <p:cNvSpPr txBox="1"/>
            <p:nvPr/>
          </p:nvSpPr>
          <p:spPr>
            <a:xfrm>
              <a:off x="8025182" y="4147544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文档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5321E24-7B7C-1345-9F45-8CE05C3732EB}"/>
                </a:ext>
              </a:extLst>
            </p:cNvPr>
            <p:cNvSpPr txBox="1"/>
            <p:nvPr/>
          </p:nvSpPr>
          <p:spPr>
            <a:xfrm>
              <a:off x="9811120" y="4147544"/>
              <a:ext cx="94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硬件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068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{D2892F3D-85EE-0346-938B-08E8F8D9D329}tf10001062</Template>
  <TotalTime>2909</TotalTime>
  <Words>1239</Words>
  <Application>Microsoft Macintosh PowerPoint</Application>
  <PresentationFormat>宽屏</PresentationFormat>
  <Paragraphs>168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微软雅黑</vt:lpstr>
      <vt:lpstr>微软雅黑</vt:lpstr>
      <vt:lpstr>Arial</vt:lpstr>
      <vt:lpstr>Wingdings</vt:lpstr>
      <vt:lpstr>Wingdings 3</vt:lpstr>
      <vt:lpstr>离子</vt:lpstr>
      <vt:lpstr>从个人开发到团队协作</vt:lpstr>
      <vt:lpstr>PowerPoint 演示文稿</vt:lpstr>
      <vt:lpstr>今天我要分享什么</vt:lpstr>
      <vt:lpstr>故事一: 2000-2004我上大学的时候如何写作业</vt:lpstr>
      <vt:lpstr>故事二: 2015，身处威尼斯的程序猿如何工作</vt:lpstr>
      <vt:lpstr>企业内部软件开发的核心要素: 协作</vt:lpstr>
      <vt:lpstr>举个例子: 百度是如何组装不同类型的智能音箱的</vt:lpstr>
      <vt:lpstr>SCM—Source configuration management</vt:lpstr>
      <vt:lpstr>SCM常见的管理范围</vt:lpstr>
      <vt:lpstr>配置管理中基线和版本的概念</vt:lpstr>
      <vt:lpstr>对配置管理要求极高的研发模型</vt:lpstr>
      <vt:lpstr>PowerPoint 演示文稿</vt:lpstr>
      <vt:lpstr>SC-source control</vt:lpstr>
      <vt:lpstr>常见的源代码管理工具介绍</vt:lpstr>
      <vt:lpstr>Git—程序猿逆袭的经典案例</vt:lpstr>
      <vt:lpstr>git, GitHub, GitLab的区别--Git</vt:lpstr>
      <vt:lpstr>git, GitHub, GitLab的区别--GitLab</vt:lpstr>
      <vt:lpstr>Git, GitLab, GitHub的区别--GitHub</vt:lpstr>
      <vt:lpstr>源码管理工具两种架构—分布式&amp;中心版本控制</vt:lpstr>
      <vt:lpstr>GIT是如何工作的--模型</vt:lpstr>
      <vt:lpstr>GIT的安装</vt:lpstr>
      <vt:lpstr>今天的练习:</vt:lpstr>
      <vt:lpstr>总结:</vt:lpstr>
      <vt:lpstr>关于GIT的其他学习资料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individual to a team</dc:title>
  <dc:creator>Microsoft Office User</dc:creator>
  <cp:lastModifiedBy>Microsoft Office User</cp:lastModifiedBy>
  <cp:revision>52</cp:revision>
  <dcterms:created xsi:type="dcterms:W3CDTF">2019-09-03T03:40:05Z</dcterms:created>
  <dcterms:modified xsi:type="dcterms:W3CDTF">2019-09-09T08:35:34Z</dcterms:modified>
</cp:coreProperties>
</file>